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87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0709" y="1350721"/>
            <a:ext cx="4570095" cy="148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90116" y="411480"/>
            <a:ext cx="8899525" cy="6019165"/>
            <a:chOff x="1690116" y="411480"/>
            <a:chExt cx="8899525" cy="601916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0552" y="411480"/>
              <a:ext cx="8335518" cy="158877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93544" y="473202"/>
              <a:ext cx="8212962" cy="146735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53967" y="1885188"/>
              <a:ext cx="5465826" cy="161467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17086" y="1947291"/>
              <a:ext cx="5343017" cy="14914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06011" y="3486912"/>
              <a:ext cx="4094226" cy="147599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67988" y="3549269"/>
              <a:ext cx="3973830" cy="135246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51648" y="3881640"/>
              <a:ext cx="462546" cy="46556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917942" y="3949191"/>
              <a:ext cx="332105" cy="332740"/>
            </a:xfrm>
            <a:custGeom>
              <a:avLst/>
              <a:gdLst/>
              <a:ahLst/>
              <a:cxnLst/>
              <a:rect l="l" t="t" r="r" b="b"/>
              <a:pathLst>
                <a:path w="332104" h="332739">
                  <a:moveTo>
                    <a:pt x="130682" y="761"/>
                  </a:moveTo>
                  <a:lnTo>
                    <a:pt x="127380" y="761"/>
                  </a:lnTo>
                  <a:lnTo>
                    <a:pt x="122554" y="1650"/>
                  </a:lnTo>
                  <a:lnTo>
                    <a:pt x="115950" y="3428"/>
                  </a:lnTo>
                  <a:lnTo>
                    <a:pt x="109474" y="5079"/>
                  </a:lnTo>
                  <a:lnTo>
                    <a:pt x="103758" y="6476"/>
                  </a:lnTo>
                  <a:lnTo>
                    <a:pt x="99059" y="7365"/>
                  </a:lnTo>
                  <a:lnTo>
                    <a:pt x="89661" y="11175"/>
                  </a:lnTo>
                  <a:lnTo>
                    <a:pt x="85065" y="16890"/>
                  </a:lnTo>
                  <a:lnTo>
                    <a:pt x="84962" y="28955"/>
                  </a:lnTo>
                  <a:lnTo>
                    <a:pt x="87883" y="35813"/>
                  </a:lnTo>
                  <a:lnTo>
                    <a:pt x="109029" y="71366"/>
                  </a:lnTo>
                  <a:lnTo>
                    <a:pt x="134818" y="112109"/>
                  </a:lnTo>
                  <a:lnTo>
                    <a:pt x="160422" y="150637"/>
                  </a:lnTo>
                  <a:lnTo>
                    <a:pt x="168148" y="161162"/>
                  </a:lnTo>
                  <a:lnTo>
                    <a:pt x="168655" y="162051"/>
                  </a:lnTo>
                  <a:lnTo>
                    <a:pt x="168655" y="163829"/>
                  </a:lnTo>
                  <a:lnTo>
                    <a:pt x="167004" y="165734"/>
                  </a:lnTo>
                  <a:lnTo>
                    <a:pt x="163702" y="168147"/>
                  </a:lnTo>
                  <a:lnTo>
                    <a:pt x="145676" y="184747"/>
                  </a:lnTo>
                  <a:lnTo>
                    <a:pt x="107195" y="218707"/>
                  </a:lnTo>
                  <a:lnTo>
                    <a:pt x="66288" y="253093"/>
                  </a:lnTo>
                  <a:lnTo>
                    <a:pt x="27858" y="283902"/>
                  </a:lnTo>
                  <a:lnTo>
                    <a:pt x="9905" y="297687"/>
                  </a:lnTo>
                  <a:lnTo>
                    <a:pt x="3301" y="303275"/>
                  </a:lnTo>
                  <a:lnTo>
                    <a:pt x="0" y="308736"/>
                  </a:lnTo>
                  <a:lnTo>
                    <a:pt x="0" y="321055"/>
                  </a:lnTo>
                  <a:lnTo>
                    <a:pt x="2793" y="325754"/>
                  </a:lnTo>
                  <a:lnTo>
                    <a:pt x="8127" y="328421"/>
                  </a:lnTo>
                  <a:lnTo>
                    <a:pt x="13461" y="331215"/>
                  </a:lnTo>
                  <a:lnTo>
                    <a:pt x="18033" y="332485"/>
                  </a:lnTo>
                  <a:lnTo>
                    <a:pt x="28321" y="332485"/>
                  </a:lnTo>
                  <a:lnTo>
                    <a:pt x="34035" y="330834"/>
                  </a:lnTo>
                  <a:lnTo>
                    <a:pt x="38988" y="327532"/>
                  </a:lnTo>
                  <a:lnTo>
                    <a:pt x="43941" y="324357"/>
                  </a:lnTo>
                  <a:lnTo>
                    <a:pt x="47498" y="321563"/>
                  </a:lnTo>
                  <a:lnTo>
                    <a:pt x="49656" y="319277"/>
                  </a:lnTo>
                  <a:lnTo>
                    <a:pt x="67778" y="300537"/>
                  </a:lnTo>
                  <a:lnTo>
                    <a:pt x="87661" y="281082"/>
                  </a:lnTo>
                  <a:lnTo>
                    <a:pt x="109307" y="260913"/>
                  </a:lnTo>
                  <a:lnTo>
                    <a:pt x="155315" y="219789"/>
                  </a:lnTo>
                  <a:lnTo>
                    <a:pt x="174545" y="201548"/>
                  </a:lnTo>
                  <a:lnTo>
                    <a:pt x="190418" y="185308"/>
                  </a:lnTo>
                  <a:lnTo>
                    <a:pt x="202946" y="171068"/>
                  </a:lnTo>
                  <a:lnTo>
                    <a:pt x="214354" y="165994"/>
                  </a:lnTo>
                  <a:lnTo>
                    <a:pt x="222488" y="160480"/>
                  </a:lnTo>
                  <a:lnTo>
                    <a:pt x="227359" y="154513"/>
                  </a:lnTo>
                  <a:lnTo>
                    <a:pt x="228980" y="148081"/>
                  </a:lnTo>
                  <a:lnTo>
                    <a:pt x="228726" y="146938"/>
                  </a:lnTo>
                  <a:lnTo>
                    <a:pt x="227456" y="143001"/>
                  </a:lnTo>
                  <a:lnTo>
                    <a:pt x="225425" y="136143"/>
                  </a:lnTo>
                  <a:lnTo>
                    <a:pt x="195135" y="90852"/>
                  </a:lnTo>
                  <a:lnTo>
                    <a:pt x="159869" y="28904"/>
                  </a:lnTo>
                  <a:lnTo>
                    <a:pt x="151891" y="14858"/>
                  </a:lnTo>
                  <a:lnTo>
                    <a:pt x="147560" y="8691"/>
                  </a:lnTo>
                  <a:lnTo>
                    <a:pt x="142573" y="4286"/>
                  </a:lnTo>
                  <a:lnTo>
                    <a:pt x="136943" y="1643"/>
                  </a:lnTo>
                  <a:lnTo>
                    <a:pt x="130682" y="761"/>
                  </a:lnTo>
                  <a:close/>
                </a:path>
                <a:path w="332104" h="332739">
                  <a:moveTo>
                    <a:pt x="243077" y="0"/>
                  </a:moveTo>
                  <a:lnTo>
                    <a:pt x="239394" y="0"/>
                  </a:lnTo>
                  <a:lnTo>
                    <a:pt x="233933" y="1269"/>
                  </a:lnTo>
                  <a:lnTo>
                    <a:pt x="226567" y="3809"/>
                  </a:lnTo>
                  <a:lnTo>
                    <a:pt x="219201" y="6222"/>
                  </a:lnTo>
                  <a:lnTo>
                    <a:pt x="213994" y="8381"/>
                  </a:lnTo>
                  <a:lnTo>
                    <a:pt x="211200" y="10286"/>
                  </a:lnTo>
                  <a:lnTo>
                    <a:pt x="202818" y="14477"/>
                  </a:lnTo>
                  <a:lnTo>
                    <a:pt x="198627" y="20319"/>
                  </a:lnTo>
                  <a:lnTo>
                    <a:pt x="198627" y="27812"/>
                  </a:lnTo>
                  <a:lnTo>
                    <a:pt x="215576" y="64468"/>
                  </a:lnTo>
                  <a:lnTo>
                    <a:pt x="221193" y="74802"/>
                  </a:lnTo>
                  <a:lnTo>
                    <a:pt x="226486" y="84661"/>
                  </a:lnTo>
                  <a:lnTo>
                    <a:pt x="237037" y="104471"/>
                  </a:lnTo>
                  <a:lnTo>
                    <a:pt x="242347" y="114220"/>
                  </a:lnTo>
                  <a:lnTo>
                    <a:pt x="247705" y="123850"/>
                  </a:lnTo>
                  <a:lnTo>
                    <a:pt x="257578" y="141160"/>
                  </a:lnTo>
                  <a:lnTo>
                    <a:pt x="261286" y="147732"/>
                  </a:lnTo>
                  <a:lnTo>
                    <a:pt x="264344" y="153281"/>
                  </a:lnTo>
                  <a:lnTo>
                    <a:pt x="267715" y="159638"/>
                  </a:lnTo>
                  <a:lnTo>
                    <a:pt x="240738" y="181413"/>
                  </a:lnTo>
                  <a:lnTo>
                    <a:pt x="215056" y="202610"/>
                  </a:lnTo>
                  <a:lnTo>
                    <a:pt x="184237" y="228590"/>
                  </a:lnTo>
                  <a:lnTo>
                    <a:pt x="129158" y="275970"/>
                  </a:lnTo>
                  <a:lnTo>
                    <a:pt x="123698" y="281431"/>
                  </a:lnTo>
                  <a:lnTo>
                    <a:pt x="120903" y="286892"/>
                  </a:lnTo>
                  <a:lnTo>
                    <a:pt x="120903" y="292099"/>
                  </a:lnTo>
                  <a:lnTo>
                    <a:pt x="122027" y="300081"/>
                  </a:lnTo>
                  <a:lnTo>
                    <a:pt x="125412" y="305752"/>
                  </a:lnTo>
                  <a:lnTo>
                    <a:pt x="131083" y="309137"/>
                  </a:lnTo>
                  <a:lnTo>
                    <a:pt x="139064" y="310260"/>
                  </a:lnTo>
                  <a:lnTo>
                    <a:pt x="145668" y="310260"/>
                  </a:lnTo>
                  <a:lnTo>
                    <a:pt x="151764" y="307593"/>
                  </a:lnTo>
                  <a:lnTo>
                    <a:pt x="157225" y="302005"/>
                  </a:lnTo>
                  <a:lnTo>
                    <a:pt x="166322" y="293052"/>
                  </a:lnTo>
                  <a:lnTo>
                    <a:pt x="195325" y="266191"/>
                  </a:lnTo>
                  <a:lnTo>
                    <a:pt x="226776" y="239117"/>
                  </a:lnTo>
                  <a:lnTo>
                    <a:pt x="260572" y="211693"/>
                  </a:lnTo>
                  <a:lnTo>
                    <a:pt x="295060" y="184556"/>
                  </a:lnTo>
                  <a:lnTo>
                    <a:pt x="328422" y="162178"/>
                  </a:lnTo>
                  <a:lnTo>
                    <a:pt x="331850" y="156082"/>
                  </a:lnTo>
                  <a:lnTo>
                    <a:pt x="331850" y="139318"/>
                  </a:lnTo>
                  <a:lnTo>
                    <a:pt x="329818" y="133349"/>
                  </a:lnTo>
                  <a:lnTo>
                    <a:pt x="325881" y="128396"/>
                  </a:lnTo>
                  <a:lnTo>
                    <a:pt x="317263" y="115728"/>
                  </a:lnTo>
                  <a:lnTo>
                    <a:pt x="292100" y="74294"/>
                  </a:lnTo>
                  <a:lnTo>
                    <a:pt x="270740" y="31057"/>
                  </a:lnTo>
                  <a:lnTo>
                    <a:pt x="265049" y="16890"/>
                  </a:lnTo>
                  <a:lnTo>
                    <a:pt x="261330" y="9536"/>
                  </a:lnTo>
                  <a:lnTo>
                    <a:pt x="256444" y="4254"/>
                  </a:lnTo>
                  <a:lnTo>
                    <a:pt x="250368" y="1067"/>
                  </a:lnTo>
                  <a:lnTo>
                    <a:pt x="243077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917942" y="3949191"/>
              <a:ext cx="332105" cy="332740"/>
            </a:xfrm>
            <a:custGeom>
              <a:avLst/>
              <a:gdLst/>
              <a:ahLst/>
              <a:cxnLst/>
              <a:rect l="l" t="t" r="r" b="b"/>
              <a:pathLst>
                <a:path w="332104" h="332739">
                  <a:moveTo>
                    <a:pt x="130682" y="761"/>
                  </a:moveTo>
                  <a:lnTo>
                    <a:pt x="159869" y="28904"/>
                  </a:lnTo>
                  <a:lnTo>
                    <a:pt x="185800" y="74802"/>
                  </a:lnTo>
                  <a:lnTo>
                    <a:pt x="195135" y="90852"/>
                  </a:lnTo>
                  <a:lnTo>
                    <a:pt x="204850" y="106425"/>
                  </a:lnTo>
                  <a:lnTo>
                    <a:pt x="214947" y="121523"/>
                  </a:lnTo>
                  <a:lnTo>
                    <a:pt x="225425" y="136143"/>
                  </a:lnTo>
                  <a:lnTo>
                    <a:pt x="227456" y="143001"/>
                  </a:lnTo>
                  <a:lnTo>
                    <a:pt x="228726" y="146938"/>
                  </a:lnTo>
                  <a:lnTo>
                    <a:pt x="228980" y="148081"/>
                  </a:lnTo>
                  <a:lnTo>
                    <a:pt x="227359" y="154513"/>
                  </a:lnTo>
                  <a:lnTo>
                    <a:pt x="222488" y="160480"/>
                  </a:lnTo>
                  <a:lnTo>
                    <a:pt x="214354" y="165994"/>
                  </a:lnTo>
                  <a:lnTo>
                    <a:pt x="202946" y="171068"/>
                  </a:lnTo>
                  <a:lnTo>
                    <a:pt x="190418" y="185308"/>
                  </a:lnTo>
                  <a:lnTo>
                    <a:pt x="174545" y="201548"/>
                  </a:lnTo>
                  <a:lnTo>
                    <a:pt x="155315" y="219789"/>
                  </a:lnTo>
                  <a:lnTo>
                    <a:pt x="132714" y="240029"/>
                  </a:lnTo>
                  <a:lnTo>
                    <a:pt x="109307" y="260913"/>
                  </a:lnTo>
                  <a:lnTo>
                    <a:pt x="87661" y="281082"/>
                  </a:lnTo>
                  <a:lnTo>
                    <a:pt x="67778" y="300537"/>
                  </a:lnTo>
                  <a:lnTo>
                    <a:pt x="49656" y="319277"/>
                  </a:lnTo>
                  <a:lnTo>
                    <a:pt x="47498" y="321563"/>
                  </a:lnTo>
                  <a:lnTo>
                    <a:pt x="43941" y="324357"/>
                  </a:lnTo>
                  <a:lnTo>
                    <a:pt x="38988" y="327532"/>
                  </a:lnTo>
                  <a:lnTo>
                    <a:pt x="34035" y="330834"/>
                  </a:lnTo>
                  <a:lnTo>
                    <a:pt x="28321" y="332485"/>
                  </a:lnTo>
                  <a:lnTo>
                    <a:pt x="21843" y="332485"/>
                  </a:lnTo>
                  <a:lnTo>
                    <a:pt x="18033" y="332485"/>
                  </a:lnTo>
                  <a:lnTo>
                    <a:pt x="13461" y="331215"/>
                  </a:lnTo>
                  <a:lnTo>
                    <a:pt x="8127" y="328421"/>
                  </a:lnTo>
                  <a:lnTo>
                    <a:pt x="2793" y="325754"/>
                  </a:lnTo>
                  <a:lnTo>
                    <a:pt x="0" y="321055"/>
                  </a:lnTo>
                  <a:lnTo>
                    <a:pt x="0" y="314324"/>
                  </a:lnTo>
                  <a:lnTo>
                    <a:pt x="0" y="308736"/>
                  </a:lnTo>
                  <a:lnTo>
                    <a:pt x="3301" y="303275"/>
                  </a:lnTo>
                  <a:lnTo>
                    <a:pt x="9905" y="297687"/>
                  </a:lnTo>
                  <a:lnTo>
                    <a:pt x="27858" y="283902"/>
                  </a:lnTo>
                  <a:lnTo>
                    <a:pt x="46656" y="269033"/>
                  </a:lnTo>
                  <a:lnTo>
                    <a:pt x="86740" y="236092"/>
                  </a:lnTo>
                  <a:lnTo>
                    <a:pt x="126841" y="201596"/>
                  </a:lnTo>
                  <a:lnTo>
                    <a:pt x="163702" y="168147"/>
                  </a:lnTo>
                  <a:lnTo>
                    <a:pt x="167004" y="165734"/>
                  </a:lnTo>
                  <a:lnTo>
                    <a:pt x="168655" y="163829"/>
                  </a:lnTo>
                  <a:lnTo>
                    <a:pt x="168655" y="162432"/>
                  </a:lnTo>
                  <a:lnTo>
                    <a:pt x="168655" y="162051"/>
                  </a:lnTo>
                  <a:lnTo>
                    <a:pt x="168148" y="161162"/>
                  </a:lnTo>
                  <a:lnTo>
                    <a:pt x="166877" y="160019"/>
                  </a:lnTo>
                  <a:lnTo>
                    <a:pt x="160422" y="150637"/>
                  </a:lnTo>
                  <a:lnTo>
                    <a:pt x="134818" y="112109"/>
                  </a:lnTo>
                  <a:lnTo>
                    <a:pt x="109029" y="71366"/>
                  </a:lnTo>
                  <a:lnTo>
                    <a:pt x="87883" y="35813"/>
                  </a:lnTo>
                  <a:lnTo>
                    <a:pt x="84962" y="28955"/>
                  </a:lnTo>
                  <a:lnTo>
                    <a:pt x="84962" y="24891"/>
                  </a:lnTo>
                  <a:lnTo>
                    <a:pt x="84962" y="17017"/>
                  </a:lnTo>
                  <a:lnTo>
                    <a:pt x="89661" y="11175"/>
                  </a:lnTo>
                  <a:lnTo>
                    <a:pt x="99059" y="7365"/>
                  </a:lnTo>
                  <a:lnTo>
                    <a:pt x="103758" y="6476"/>
                  </a:lnTo>
                  <a:lnTo>
                    <a:pt x="109474" y="5079"/>
                  </a:lnTo>
                  <a:lnTo>
                    <a:pt x="115950" y="3428"/>
                  </a:lnTo>
                  <a:lnTo>
                    <a:pt x="122554" y="1650"/>
                  </a:lnTo>
                  <a:lnTo>
                    <a:pt x="127380" y="761"/>
                  </a:lnTo>
                  <a:lnTo>
                    <a:pt x="130682" y="761"/>
                  </a:lnTo>
                  <a:close/>
                </a:path>
                <a:path w="332104" h="332739">
                  <a:moveTo>
                    <a:pt x="243077" y="0"/>
                  </a:moveTo>
                  <a:lnTo>
                    <a:pt x="270740" y="31057"/>
                  </a:lnTo>
                  <a:lnTo>
                    <a:pt x="277145" y="45354"/>
                  </a:lnTo>
                  <a:lnTo>
                    <a:pt x="300360" y="88677"/>
                  </a:lnTo>
                  <a:lnTo>
                    <a:pt x="325881" y="128396"/>
                  </a:lnTo>
                  <a:lnTo>
                    <a:pt x="329818" y="133349"/>
                  </a:lnTo>
                  <a:lnTo>
                    <a:pt x="331850" y="139318"/>
                  </a:lnTo>
                  <a:lnTo>
                    <a:pt x="331850" y="146176"/>
                  </a:lnTo>
                  <a:lnTo>
                    <a:pt x="331850" y="156082"/>
                  </a:lnTo>
                  <a:lnTo>
                    <a:pt x="328422" y="162178"/>
                  </a:lnTo>
                  <a:lnTo>
                    <a:pt x="295060" y="184556"/>
                  </a:lnTo>
                  <a:lnTo>
                    <a:pt x="260572" y="211693"/>
                  </a:lnTo>
                  <a:lnTo>
                    <a:pt x="226776" y="239117"/>
                  </a:lnTo>
                  <a:lnTo>
                    <a:pt x="195325" y="266191"/>
                  </a:lnTo>
                  <a:lnTo>
                    <a:pt x="166322" y="293052"/>
                  </a:lnTo>
                  <a:lnTo>
                    <a:pt x="151764" y="307593"/>
                  </a:lnTo>
                  <a:lnTo>
                    <a:pt x="145668" y="310260"/>
                  </a:lnTo>
                  <a:lnTo>
                    <a:pt x="139064" y="310260"/>
                  </a:lnTo>
                  <a:lnTo>
                    <a:pt x="131083" y="309137"/>
                  </a:lnTo>
                  <a:lnTo>
                    <a:pt x="125412" y="305752"/>
                  </a:lnTo>
                  <a:lnTo>
                    <a:pt x="122027" y="300081"/>
                  </a:lnTo>
                  <a:lnTo>
                    <a:pt x="120903" y="292099"/>
                  </a:lnTo>
                  <a:lnTo>
                    <a:pt x="120903" y="286892"/>
                  </a:lnTo>
                  <a:lnTo>
                    <a:pt x="147851" y="259780"/>
                  </a:lnTo>
                  <a:lnTo>
                    <a:pt x="184237" y="228590"/>
                  </a:lnTo>
                  <a:lnTo>
                    <a:pt x="215056" y="202610"/>
                  </a:lnTo>
                  <a:lnTo>
                    <a:pt x="253364" y="171195"/>
                  </a:lnTo>
                  <a:lnTo>
                    <a:pt x="267715" y="159638"/>
                  </a:lnTo>
                  <a:lnTo>
                    <a:pt x="266700" y="157733"/>
                  </a:lnTo>
                  <a:lnTo>
                    <a:pt x="264344" y="153281"/>
                  </a:lnTo>
                  <a:lnTo>
                    <a:pt x="261286" y="147732"/>
                  </a:lnTo>
                  <a:lnTo>
                    <a:pt x="257538" y="141089"/>
                  </a:lnTo>
                  <a:lnTo>
                    <a:pt x="253110" y="133349"/>
                  </a:lnTo>
                  <a:lnTo>
                    <a:pt x="247705" y="123850"/>
                  </a:lnTo>
                  <a:lnTo>
                    <a:pt x="242347" y="114220"/>
                  </a:lnTo>
                  <a:lnTo>
                    <a:pt x="237037" y="104471"/>
                  </a:lnTo>
                  <a:lnTo>
                    <a:pt x="231775" y="94614"/>
                  </a:lnTo>
                  <a:lnTo>
                    <a:pt x="226486" y="84661"/>
                  </a:lnTo>
                  <a:lnTo>
                    <a:pt x="221091" y="74612"/>
                  </a:lnTo>
                  <a:lnTo>
                    <a:pt x="215576" y="64468"/>
                  </a:lnTo>
                  <a:lnTo>
                    <a:pt x="209930" y="54228"/>
                  </a:lnTo>
                  <a:lnTo>
                    <a:pt x="205003" y="44868"/>
                  </a:lnTo>
                  <a:lnTo>
                    <a:pt x="201469" y="37353"/>
                  </a:lnTo>
                  <a:lnTo>
                    <a:pt x="199340" y="31672"/>
                  </a:lnTo>
                  <a:lnTo>
                    <a:pt x="198627" y="27812"/>
                  </a:lnTo>
                  <a:lnTo>
                    <a:pt x="198627" y="20319"/>
                  </a:lnTo>
                  <a:lnTo>
                    <a:pt x="202818" y="14477"/>
                  </a:lnTo>
                  <a:lnTo>
                    <a:pt x="211200" y="10286"/>
                  </a:lnTo>
                  <a:lnTo>
                    <a:pt x="213994" y="8381"/>
                  </a:lnTo>
                  <a:lnTo>
                    <a:pt x="219201" y="6222"/>
                  </a:lnTo>
                  <a:lnTo>
                    <a:pt x="226567" y="3809"/>
                  </a:lnTo>
                  <a:lnTo>
                    <a:pt x="233933" y="1269"/>
                  </a:lnTo>
                  <a:lnTo>
                    <a:pt x="239394" y="0"/>
                  </a:lnTo>
                  <a:lnTo>
                    <a:pt x="243077" y="0"/>
                  </a:lnTo>
                  <a:close/>
                </a:path>
              </a:pathLst>
            </a:custGeom>
            <a:ln w="9144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90116" y="4904232"/>
              <a:ext cx="7538466" cy="152628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19516" y="4904232"/>
              <a:ext cx="1126998" cy="152628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37447" y="4904232"/>
              <a:ext cx="2052066" cy="1526286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133345" y="4938776"/>
            <a:ext cx="788035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250" dirty="0">
                <a:latin typeface="Arial Narrow"/>
                <a:cs typeface="Arial Narrow"/>
              </a:rPr>
              <a:t>В</a:t>
            </a:r>
            <a:r>
              <a:rPr sz="5400" b="1" spc="-195" dirty="0">
                <a:latin typeface="Arial Narrow"/>
                <a:cs typeface="Arial Narrow"/>
              </a:rPr>
              <a:t>и</a:t>
            </a:r>
            <a:r>
              <a:rPr sz="5400" b="1" spc="-835" dirty="0">
                <a:latin typeface="Arial Narrow"/>
                <a:cs typeface="Arial Narrow"/>
              </a:rPr>
              <a:t>р</a:t>
            </a:r>
            <a:r>
              <a:rPr sz="5400" b="1" spc="-650" dirty="0">
                <a:latin typeface="Arial Narrow"/>
                <a:cs typeface="Arial Narrow"/>
              </a:rPr>
              <a:t>т</a:t>
            </a:r>
            <a:r>
              <a:rPr sz="5400" b="1" spc="-1300" dirty="0">
                <a:latin typeface="Arial Narrow"/>
                <a:cs typeface="Arial Narrow"/>
              </a:rPr>
              <a:t>у</a:t>
            </a:r>
            <a:r>
              <a:rPr sz="5400" b="1" spc="-1290" dirty="0">
                <a:latin typeface="Arial Narrow"/>
                <a:cs typeface="Arial Narrow"/>
              </a:rPr>
              <a:t>а</a:t>
            </a:r>
            <a:r>
              <a:rPr sz="5400" b="1" spc="-1230" dirty="0">
                <a:latin typeface="Arial Narrow"/>
                <a:cs typeface="Arial Narrow"/>
              </a:rPr>
              <a:t>льная</a:t>
            </a:r>
            <a:r>
              <a:rPr sz="5400" b="1" spc="-165" dirty="0">
                <a:latin typeface="Arial Narrow"/>
                <a:cs typeface="Arial Narrow"/>
              </a:rPr>
              <a:t> </a:t>
            </a:r>
            <a:r>
              <a:rPr sz="5400" b="1" spc="-1025" dirty="0">
                <a:latin typeface="Arial Narrow"/>
                <a:cs typeface="Arial Narrow"/>
              </a:rPr>
              <a:t>к</a:t>
            </a:r>
            <a:r>
              <a:rPr sz="5400" b="1" spc="-1310" dirty="0">
                <a:latin typeface="Arial Narrow"/>
                <a:cs typeface="Arial Narrow"/>
              </a:rPr>
              <a:t>н</a:t>
            </a:r>
            <a:r>
              <a:rPr sz="5400" b="1" spc="-1315" dirty="0">
                <a:latin typeface="Arial Narrow"/>
                <a:cs typeface="Arial Narrow"/>
              </a:rPr>
              <a:t>и</a:t>
            </a:r>
            <a:r>
              <a:rPr sz="5400" b="1" spc="-940" dirty="0">
                <a:latin typeface="Arial Narrow"/>
                <a:cs typeface="Arial Narrow"/>
              </a:rPr>
              <a:t>жная</a:t>
            </a:r>
            <a:r>
              <a:rPr sz="5400" b="1" spc="-175" dirty="0">
                <a:latin typeface="Arial Narrow"/>
                <a:cs typeface="Arial Narrow"/>
              </a:rPr>
              <a:t> </a:t>
            </a:r>
            <a:r>
              <a:rPr sz="5400" b="1" spc="-1445" dirty="0">
                <a:latin typeface="Arial Narrow"/>
                <a:cs typeface="Arial Narrow"/>
              </a:rPr>
              <a:t>в</a:t>
            </a:r>
            <a:r>
              <a:rPr sz="5400" b="1" spc="-2085" dirty="0">
                <a:latin typeface="Arial Narrow"/>
                <a:cs typeface="Arial Narrow"/>
              </a:rPr>
              <a:t>ы</a:t>
            </a:r>
            <a:r>
              <a:rPr sz="5400" b="1" spc="-1270" dirty="0">
                <a:latin typeface="Arial Narrow"/>
                <a:cs typeface="Arial Narrow"/>
              </a:rPr>
              <a:t>с</a:t>
            </a:r>
            <a:r>
              <a:rPr sz="5400" b="1" spc="-640" dirty="0">
                <a:latin typeface="Arial Narrow"/>
                <a:cs typeface="Arial Narrow"/>
              </a:rPr>
              <a:t>т</a:t>
            </a:r>
            <a:r>
              <a:rPr sz="5400" b="1" spc="-705" dirty="0">
                <a:latin typeface="Arial Narrow"/>
                <a:cs typeface="Arial Narrow"/>
              </a:rPr>
              <a:t>а</a:t>
            </a:r>
            <a:r>
              <a:rPr sz="5400" b="1" spc="-1175" dirty="0">
                <a:latin typeface="Arial Narrow"/>
                <a:cs typeface="Arial Narrow"/>
              </a:rPr>
              <a:t>вка</a:t>
            </a:r>
            <a:r>
              <a:rPr sz="5400" b="1" spc="-170" dirty="0">
                <a:latin typeface="Arial Narrow"/>
                <a:cs typeface="Arial Narrow"/>
              </a:rPr>
              <a:t> </a:t>
            </a:r>
            <a:r>
              <a:rPr sz="5400" b="1" spc="-1035" dirty="0">
                <a:latin typeface="Arial Narrow"/>
                <a:cs typeface="Arial Narrow"/>
              </a:rPr>
              <a:t>к</a:t>
            </a:r>
            <a:r>
              <a:rPr sz="5400" b="1" spc="-145" dirty="0">
                <a:latin typeface="Arial Narrow"/>
                <a:cs typeface="Arial Narrow"/>
              </a:rPr>
              <a:t> </a:t>
            </a:r>
            <a:r>
              <a:rPr sz="5400" b="1" spc="-805" dirty="0">
                <a:latin typeface="Arial Narrow"/>
                <a:cs typeface="Arial Narrow"/>
              </a:rPr>
              <a:t>3</a:t>
            </a:r>
            <a:r>
              <a:rPr sz="5400" b="1" spc="-785" dirty="0">
                <a:latin typeface="Arial Narrow"/>
                <a:cs typeface="Arial Narrow"/>
              </a:rPr>
              <a:t>5</a:t>
            </a:r>
            <a:r>
              <a:rPr sz="5400" b="1" dirty="0">
                <a:latin typeface="Arial Narrow"/>
                <a:cs typeface="Arial Narrow"/>
              </a:rPr>
              <a:t>0</a:t>
            </a:r>
            <a:r>
              <a:rPr sz="5400" b="1" spc="235" dirty="0">
                <a:latin typeface="Arial Narrow"/>
                <a:cs typeface="Arial Narrow"/>
              </a:rPr>
              <a:t>-</a:t>
            </a:r>
            <a:r>
              <a:rPr sz="5400" b="1" spc="-1360" dirty="0">
                <a:latin typeface="Arial Narrow"/>
                <a:cs typeface="Arial Narrow"/>
              </a:rPr>
              <a:t>л</a:t>
            </a:r>
            <a:r>
              <a:rPr sz="5400" b="1" spc="-1175" dirty="0">
                <a:latin typeface="Arial Narrow"/>
                <a:cs typeface="Arial Narrow"/>
              </a:rPr>
              <a:t>е</a:t>
            </a:r>
            <a:r>
              <a:rPr sz="5400" b="1" spc="-1165" dirty="0">
                <a:latin typeface="Arial Narrow"/>
                <a:cs typeface="Arial Narrow"/>
              </a:rPr>
              <a:t>тию</a:t>
            </a:r>
            <a:endParaRPr sz="5400">
              <a:latin typeface="Arial Narrow"/>
              <a:cs typeface="Arial Narrow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780032" y="5315708"/>
            <a:ext cx="8718042" cy="1526286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2223261" y="5350865"/>
            <a:ext cx="78232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1275" dirty="0">
                <a:latin typeface="Arial Narrow"/>
                <a:cs typeface="Arial Narrow"/>
              </a:rPr>
              <a:t>с</a:t>
            </a:r>
            <a:r>
              <a:rPr sz="5400" b="1" spc="-1440" dirty="0">
                <a:latin typeface="Arial Narrow"/>
                <a:cs typeface="Arial Narrow"/>
              </a:rPr>
              <a:t>о</a:t>
            </a:r>
            <a:r>
              <a:rPr sz="5400" b="1" spc="-155" dirty="0">
                <a:latin typeface="Arial Narrow"/>
                <a:cs typeface="Arial Narrow"/>
              </a:rPr>
              <a:t> </a:t>
            </a:r>
            <a:r>
              <a:rPr sz="5400" b="1" spc="-1320" dirty="0">
                <a:latin typeface="Arial Narrow"/>
                <a:cs typeface="Arial Narrow"/>
              </a:rPr>
              <a:t>д</a:t>
            </a:r>
            <a:r>
              <a:rPr sz="5400" b="1" spc="-1070" dirty="0">
                <a:latin typeface="Arial Narrow"/>
                <a:cs typeface="Arial Narrow"/>
              </a:rPr>
              <a:t>ня</a:t>
            </a:r>
            <a:r>
              <a:rPr sz="5400" b="1" spc="-160" dirty="0">
                <a:latin typeface="Arial Narrow"/>
                <a:cs typeface="Arial Narrow"/>
              </a:rPr>
              <a:t> </a:t>
            </a:r>
            <a:r>
              <a:rPr sz="5400" b="1" spc="-1370" dirty="0">
                <a:latin typeface="Arial Narrow"/>
                <a:cs typeface="Arial Narrow"/>
              </a:rPr>
              <a:t>р</a:t>
            </a:r>
            <a:r>
              <a:rPr sz="5400" b="1" spc="-1350" dirty="0">
                <a:latin typeface="Arial Narrow"/>
                <a:cs typeface="Arial Narrow"/>
              </a:rPr>
              <a:t>о</a:t>
            </a:r>
            <a:r>
              <a:rPr sz="5400" b="1" spc="-940" dirty="0">
                <a:latin typeface="Arial Narrow"/>
                <a:cs typeface="Arial Narrow"/>
              </a:rPr>
              <a:t>ж</a:t>
            </a:r>
            <a:r>
              <a:rPr sz="5400" b="1" spc="-819" dirty="0">
                <a:latin typeface="Arial Narrow"/>
                <a:cs typeface="Arial Narrow"/>
              </a:rPr>
              <a:t>д</a:t>
            </a:r>
            <a:r>
              <a:rPr sz="5400" b="1" spc="-1210" dirty="0">
                <a:latin typeface="Arial Narrow"/>
                <a:cs typeface="Arial Narrow"/>
              </a:rPr>
              <a:t>ения</a:t>
            </a:r>
            <a:r>
              <a:rPr sz="5400" b="1" spc="-175" dirty="0">
                <a:latin typeface="Arial Narrow"/>
                <a:cs typeface="Arial Narrow"/>
              </a:rPr>
              <a:t> </a:t>
            </a:r>
            <a:r>
              <a:rPr sz="5400" b="1" spc="-1145" dirty="0">
                <a:latin typeface="Arial Narrow"/>
                <a:cs typeface="Arial Narrow"/>
              </a:rPr>
              <a:t>и</a:t>
            </a:r>
            <a:r>
              <a:rPr sz="5400" b="1" spc="-1360" dirty="0">
                <a:latin typeface="Arial Narrow"/>
                <a:cs typeface="Arial Narrow"/>
              </a:rPr>
              <a:t>м</a:t>
            </a:r>
            <a:r>
              <a:rPr sz="5400" b="1" spc="-1255" dirty="0">
                <a:latin typeface="Arial Narrow"/>
                <a:cs typeface="Arial Narrow"/>
              </a:rPr>
              <a:t>пе</a:t>
            </a:r>
            <a:r>
              <a:rPr sz="5400" b="1" spc="-1300" dirty="0">
                <a:latin typeface="Arial Narrow"/>
                <a:cs typeface="Arial Narrow"/>
              </a:rPr>
              <a:t>р</a:t>
            </a:r>
            <a:r>
              <a:rPr sz="5400" b="1" spc="-725" dirty="0">
                <a:latin typeface="Arial Narrow"/>
                <a:cs typeface="Arial Narrow"/>
              </a:rPr>
              <a:t>а</a:t>
            </a:r>
            <a:r>
              <a:rPr sz="5400" b="1" spc="-620" dirty="0">
                <a:latin typeface="Arial Narrow"/>
                <a:cs typeface="Arial Narrow"/>
              </a:rPr>
              <a:t>т</a:t>
            </a:r>
            <a:r>
              <a:rPr sz="5400" b="1" spc="-1300" dirty="0">
                <a:latin typeface="Arial Narrow"/>
                <a:cs typeface="Arial Narrow"/>
              </a:rPr>
              <a:t>ора</a:t>
            </a:r>
            <a:r>
              <a:rPr sz="5400" b="1" spc="-165" dirty="0">
                <a:latin typeface="Arial Narrow"/>
                <a:cs typeface="Arial Narrow"/>
              </a:rPr>
              <a:t> </a:t>
            </a:r>
            <a:r>
              <a:rPr sz="5400" b="1" spc="-260" dirty="0">
                <a:latin typeface="Arial Narrow"/>
                <a:cs typeface="Arial Narrow"/>
              </a:rPr>
              <a:t>Пе</a:t>
            </a:r>
            <a:r>
              <a:rPr sz="5400" b="1" spc="-180" dirty="0">
                <a:latin typeface="Arial Narrow"/>
                <a:cs typeface="Arial Narrow"/>
              </a:rPr>
              <a:t>т</a:t>
            </a:r>
            <a:r>
              <a:rPr sz="5400" b="1" spc="-1230" dirty="0">
                <a:latin typeface="Arial Narrow"/>
                <a:cs typeface="Arial Narrow"/>
              </a:rPr>
              <a:t>ра</a:t>
            </a:r>
            <a:r>
              <a:rPr sz="5400" b="1" spc="-130" dirty="0">
                <a:latin typeface="Arial Narrow"/>
                <a:cs typeface="Arial Narrow"/>
              </a:rPr>
              <a:t> </a:t>
            </a:r>
            <a:r>
              <a:rPr sz="5400" b="1" spc="-615" dirty="0">
                <a:latin typeface="Arial Narrow"/>
                <a:cs typeface="Arial Narrow"/>
              </a:rPr>
              <a:t>Пе</a:t>
            </a:r>
            <a:r>
              <a:rPr sz="5400" b="1" spc="-570" dirty="0">
                <a:latin typeface="Arial Narrow"/>
                <a:cs typeface="Arial Narrow"/>
              </a:rPr>
              <a:t>р</a:t>
            </a:r>
            <a:r>
              <a:rPr sz="5400" b="1" spc="-1390" dirty="0">
                <a:latin typeface="Arial Narrow"/>
                <a:cs typeface="Arial Narrow"/>
              </a:rPr>
              <a:t>в</a:t>
            </a:r>
            <a:r>
              <a:rPr sz="5400" b="1" spc="-1360" dirty="0">
                <a:latin typeface="Arial Narrow"/>
                <a:cs typeface="Arial Narrow"/>
              </a:rPr>
              <a:t>о</a:t>
            </a:r>
            <a:r>
              <a:rPr sz="5400" b="1" spc="-1010" dirty="0">
                <a:latin typeface="Arial Narrow"/>
                <a:cs typeface="Arial Narrow"/>
              </a:rPr>
              <a:t>го</a:t>
            </a:r>
            <a:endParaRPr sz="54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В</a:t>
            </a:r>
            <a:r>
              <a:rPr spc="-10" dirty="0"/>
              <a:t> </a:t>
            </a:r>
            <a:r>
              <a:rPr dirty="0"/>
              <a:t>центре </a:t>
            </a:r>
            <a:r>
              <a:rPr spc="-5" dirty="0"/>
              <a:t>повествования</a:t>
            </a:r>
            <a:r>
              <a:rPr spc="10" dirty="0"/>
              <a:t> </a:t>
            </a:r>
            <a:r>
              <a:rPr dirty="0"/>
              <a:t>—</a:t>
            </a:r>
            <a:r>
              <a:rPr spc="-10" dirty="0"/>
              <a:t> </a:t>
            </a:r>
            <a:r>
              <a:rPr dirty="0"/>
              <a:t>борьба</a:t>
            </a:r>
          </a:p>
          <a:p>
            <a:pPr marL="208915" marR="205740" algn="ctr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России</a:t>
            </a:r>
            <a:r>
              <a:rPr spc="-10" dirty="0"/>
              <a:t> </a:t>
            </a:r>
            <a:r>
              <a:rPr spc="-5" dirty="0"/>
              <a:t>за</a:t>
            </a:r>
            <a:r>
              <a:rPr spc="-10" dirty="0"/>
              <a:t> </a:t>
            </a:r>
            <a:r>
              <a:rPr spc="-40" dirty="0"/>
              <a:t>выход</a:t>
            </a:r>
            <a:r>
              <a:rPr spc="20" dirty="0"/>
              <a:t> </a:t>
            </a:r>
            <a:r>
              <a:rPr dirty="0"/>
              <a:t>к</a:t>
            </a:r>
            <a:r>
              <a:rPr spc="-5" dirty="0"/>
              <a:t> </a:t>
            </a:r>
            <a:r>
              <a:rPr spc="-20" dirty="0"/>
              <a:t>Балтийскому </a:t>
            </a:r>
            <a:r>
              <a:rPr spc="-585" dirty="0"/>
              <a:t> </a:t>
            </a:r>
            <a:r>
              <a:rPr dirty="0"/>
              <a:t>морю,</a:t>
            </a:r>
            <a:r>
              <a:rPr spc="-10" dirty="0"/>
              <a:t> </a:t>
            </a:r>
            <a:r>
              <a:rPr dirty="0"/>
              <a:t>основание</a:t>
            </a:r>
            <a:r>
              <a:rPr spc="10" dirty="0"/>
              <a:t> </a:t>
            </a:r>
            <a:r>
              <a:rPr spc="-10" dirty="0"/>
              <a:t>Санкт-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91605" y="2448255"/>
            <a:ext cx="3954779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0" algn="ctr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Петербурга, </a:t>
            </a:r>
            <a:r>
              <a:rPr sz="2400" spc="-5" dirty="0">
                <a:latin typeface="Times New Roman"/>
                <a:cs typeface="Times New Roman"/>
              </a:rPr>
              <a:t>первые </a:t>
            </a:r>
            <a:r>
              <a:rPr sz="2400" spc="-15" dirty="0">
                <a:latin typeface="Times New Roman"/>
                <a:cs typeface="Times New Roman"/>
              </a:rPr>
              <a:t>победы </a:t>
            </a:r>
            <a:r>
              <a:rPr sz="2400" spc="-10" dirty="0">
                <a:latin typeface="Times New Roman"/>
                <a:cs typeface="Times New Roman"/>
              </a:rPr>
              <a:t> регулярной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российской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армии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флота…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05371" y="3803903"/>
            <a:ext cx="3121152" cy="52273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886069" y="4564760"/>
            <a:ext cx="463232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Вересов,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А.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Невская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легенда: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повесть </a:t>
            </a:r>
            <a:r>
              <a:rPr sz="1800" b="1" dirty="0">
                <a:latin typeface="Times New Roman"/>
                <a:cs typeface="Times New Roman"/>
              </a:rPr>
              <a:t>/</a:t>
            </a:r>
            <a:endParaRPr sz="1800">
              <a:latin typeface="Times New Roman"/>
              <a:cs typeface="Times New Roman"/>
            </a:endParaRPr>
          </a:p>
          <a:p>
            <a:pPr marL="68580">
              <a:lnSpc>
                <a:spcPct val="100000"/>
              </a:lnSpc>
            </a:pPr>
            <a:r>
              <a:rPr sz="1800" b="1" spc="-5" dirty="0">
                <a:latin typeface="Times New Roman"/>
                <a:cs typeface="Times New Roman"/>
              </a:rPr>
              <a:t>Александр Вересов.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5" dirty="0">
                <a:latin typeface="Times New Roman"/>
                <a:cs typeface="Times New Roman"/>
              </a:rPr>
              <a:t> Москва.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2008.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280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с.</a:t>
            </a:r>
            <a:endParaRPr sz="1800">
              <a:latin typeface="Times New Roman"/>
              <a:cs typeface="Times New Roman"/>
            </a:endParaRPr>
          </a:p>
          <a:p>
            <a:pPr marL="68580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–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(Школьная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историческая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библиотека)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16023" y="1417319"/>
            <a:ext cx="3008376" cy="423214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66053" y="1350721"/>
            <a:ext cx="4398645" cy="222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 algn="ctr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Этот</a:t>
            </a:r>
            <a:r>
              <a:rPr spc="10" dirty="0"/>
              <a:t> </a:t>
            </a:r>
            <a:r>
              <a:rPr spc="-15" dirty="0"/>
              <a:t>роман</a:t>
            </a:r>
            <a:r>
              <a:rPr dirty="0"/>
              <a:t> -</a:t>
            </a:r>
            <a:r>
              <a:rPr spc="-10" dirty="0"/>
              <a:t> </a:t>
            </a:r>
            <a:r>
              <a:rPr spc="-15" dirty="0"/>
              <a:t>бескомпромиссная </a:t>
            </a:r>
            <a:r>
              <a:rPr spc="-10" dirty="0"/>
              <a:t> </a:t>
            </a:r>
            <a:r>
              <a:rPr spc="-15" dirty="0"/>
              <a:t>картина</a:t>
            </a:r>
            <a:r>
              <a:rPr spc="-5" dirty="0"/>
              <a:t> </a:t>
            </a:r>
            <a:r>
              <a:rPr spc="-15" dirty="0"/>
              <a:t>тех</a:t>
            </a:r>
            <a:r>
              <a:rPr dirty="0"/>
              <a:t> </a:t>
            </a:r>
            <a:r>
              <a:rPr spc="-5" dirty="0"/>
              <a:t>невообразимых </a:t>
            </a:r>
            <a:r>
              <a:rPr dirty="0"/>
              <a:t> </a:t>
            </a:r>
            <a:r>
              <a:rPr spc="-5" dirty="0"/>
              <a:t>испытаний</a:t>
            </a:r>
            <a:r>
              <a:rPr spc="5" dirty="0"/>
              <a:t> </a:t>
            </a:r>
            <a:r>
              <a:rPr dirty="0"/>
              <a:t>и</a:t>
            </a:r>
            <a:r>
              <a:rPr spc="-20" dirty="0"/>
              <a:t> </a:t>
            </a:r>
            <a:r>
              <a:rPr spc="-55" dirty="0"/>
              <a:t>тягот,</a:t>
            </a:r>
            <a:r>
              <a:rPr spc="5" dirty="0"/>
              <a:t> через</a:t>
            </a:r>
            <a:r>
              <a:rPr spc="-20" dirty="0"/>
              <a:t> </a:t>
            </a:r>
            <a:r>
              <a:rPr spc="-30" dirty="0"/>
              <a:t>которые </a:t>
            </a:r>
            <a:r>
              <a:rPr spc="-585" dirty="0"/>
              <a:t> </a:t>
            </a:r>
            <a:r>
              <a:rPr spc="-5" dirty="0"/>
              <a:t>прошли</a:t>
            </a:r>
            <a:r>
              <a:rPr spc="-10" dirty="0"/>
              <a:t> </a:t>
            </a:r>
            <a:r>
              <a:rPr spc="-5" dirty="0"/>
              <a:t>наши</a:t>
            </a:r>
            <a:r>
              <a:rPr spc="-10" dirty="0"/>
              <a:t> предки</a:t>
            </a:r>
            <a:r>
              <a:rPr dirty="0"/>
              <a:t> ради </a:t>
            </a:r>
            <a:r>
              <a:rPr spc="5" dirty="0"/>
              <a:t> </a:t>
            </a:r>
            <a:r>
              <a:rPr spc="-5" dirty="0"/>
              <a:t>воплощения</a:t>
            </a:r>
            <a:r>
              <a:rPr spc="5" dirty="0"/>
              <a:t> </a:t>
            </a:r>
            <a:r>
              <a:rPr spc="-5" dirty="0"/>
              <a:t>грандиозных</a:t>
            </a: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замыслов</a:t>
            </a:r>
            <a:r>
              <a:rPr spc="-20" dirty="0"/>
              <a:t> </a:t>
            </a:r>
            <a:r>
              <a:rPr spc="-25" dirty="0"/>
              <a:t>Великого</a:t>
            </a:r>
            <a:r>
              <a:rPr spc="-30" dirty="0"/>
              <a:t> </a:t>
            </a:r>
            <a:r>
              <a:rPr dirty="0"/>
              <a:t>Петра…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05371" y="3803903"/>
            <a:ext cx="3121152" cy="52273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969000" y="4564760"/>
            <a:ext cx="440563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latin typeface="Times New Roman"/>
                <a:cs typeface="Times New Roman"/>
              </a:rPr>
              <a:t>Герман,</a:t>
            </a:r>
            <a:r>
              <a:rPr sz="1800" b="1" dirty="0">
                <a:latin typeface="Times New Roman"/>
                <a:cs typeface="Times New Roman"/>
              </a:rPr>
              <a:t> Ю.П.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Россия</a:t>
            </a:r>
            <a:r>
              <a:rPr sz="1800" b="1" spc="-15" dirty="0">
                <a:latin typeface="Times New Roman"/>
                <a:cs typeface="Times New Roman"/>
              </a:rPr>
              <a:t> молодая: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40" dirty="0">
                <a:latin typeface="Times New Roman"/>
                <a:cs typeface="Times New Roman"/>
              </a:rPr>
              <a:t>ист.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роман: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2-х</a:t>
            </a:r>
            <a:r>
              <a:rPr sz="1800" b="1" spc="-5" dirty="0">
                <a:latin typeface="Times New Roman"/>
                <a:cs typeface="Times New Roman"/>
              </a:rPr>
              <a:t> кн. </a:t>
            </a:r>
            <a:r>
              <a:rPr sz="1800" b="1" dirty="0">
                <a:latin typeface="Times New Roman"/>
                <a:cs typeface="Times New Roman"/>
              </a:rPr>
              <a:t>/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Юрий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Герман. </a:t>
            </a:r>
            <a:r>
              <a:rPr sz="1800" b="1" dirty="0">
                <a:latin typeface="Times New Roman"/>
                <a:cs typeface="Times New Roman"/>
              </a:rPr>
              <a:t>- </a:t>
            </a:r>
            <a:r>
              <a:rPr sz="1800" b="1" spc="-5" dirty="0">
                <a:latin typeface="Times New Roman"/>
                <a:cs typeface="Times New Roman"/>
              </a:rPr>
              <a:t>Москва.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1994.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–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(Русские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люди)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3761" y="781875"/>
            <a:ext cx="6430213" cy="526041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60897" y="1350721"/>
            <a:ext cx="461073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Автор</a:t>
            </a:r>
            <a:r>
              <a:rPr spc="15" dirty="0"/>
              <a:t> </a:t>
            </a:r>
            <a:r>
              <a:rPr spc="-5" dirty="0"/>
              <a:t>превращает книгу</a:t>
            </a:r>
            <a:r>
              <a:rPr dirty="0"/>
              <a:t> об </a:t>
            </a:r>
            <a:r>
              <a:rPr spc="5" dirty="0"/>
              <a:t> </a:t>
            </a:r>
            <a:r>
              <a:rPr spc="-10" dirty="0"/>
              <a:t>истории </a:t>
            </a:r>
            <a:r>
              <a:rPr dirty="0"/>
              <a:t>в книгу </a:t>
            </a:r>
            <a:r>
              <a:rPr spc="-10" dirty="0"/>
              <a:t>историй </a:t>
            </a:r>
            <a:r>
              <a:rPr dirty="0"/>
              <a:t>о </a:t>
            </a:r>
            <a:r>
              <a:rPr spc="-5" dirty="0"/>
              <a:t>частной </a:t>
            </a:r>
            <a:r>
              <a:rPr spc="-585" dirty="0"/>
              <a:t> </a:t>
            </a:r>
            <a:r>
              <a:rPr dirty="0"/>
              <a:t>жизни</a:t>
            </a:r>
            <a:r>
              <a:rPr spc="5" dirty="0"/>
              <a:t> </a:t>
            </a:r>
            <a:r>
              <a:rPr dirty="0"/>
              <a:t>и</a:t>
            </a:r>
            <a:r>
              <a:rPr spc="-10" dirty="0"/>
              <a:t> </a:t>
            </a:r>
            <a:r>
              <a:rPr spc="-5" dirty="0"/>
              <a:t>любви</a:t>
            </a:r>
            <a:r>
              <a:rPr spc="-10" dirty="0"/>
              <a:t> </a:t>
            </a:r>
            <a:r>
              <a:rPr spc="-25" dirty="0"/>
              <a:t>государя</a:t>
            </a:r>
            <a:r>
              <a:rPr spc="-30" dirty="0"/>
              <a:t> </a:t>
            </a:r>
            <a:r>
              <a:rPr spc="-20" dirty="0"/>
              <a:t>великой</a:t>
            </a: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державы.</a:t>
            </a:r>
            <a:r>
              <a:rPr spc="-20" dirty="0"/>
              <a:t> </a:t>
            </a:r>
            <a:r>
              <a:rPr dirty="0"/>
              <a:t>Своеобразие</a:t>
            </a:r>
            <a:r>
              <a:rPr spc="-15" dirty="0"/>
              <a:t> </a:t>
            </a:r>
            <a:r>
              <a:rPr spc="-10" dirty="0"/>
              <a:t>романа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799582" y="2814573"/>
            <a:ext cx="43351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5814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том,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что</a:t>
            </a:r>
            <a:r>
              <a:rPr sz="2400" spc="5" dirty="0">
                <a:latin typeface="Times New Roman"/>
                <a:cs typeface="Times New Roman"/>
              </a:rPr>
              <a:t> личность </a:t>
            </a:r>
            <a:r>
              <a:rPr sz="2400" dirty="0">
                <a:latin typeface="Times New Roman"/>
                <a:cs typeface="Times New Roman"/>
              </a:rPr>
              <a:t>Петра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показана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необычном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ракурсе…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05371" y="3803903"/>
            <a:ext cx="3121152" cy="52273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175375" y="4577333"/>
            <a:ext cx="393827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Times New Roman"/>
                <a:cs typeface="Times New Roman"/>
              </a:rPr>
              <a:t>Гранин, </a:t>
            </a:r>
            <a:r>
              <a:rPr sz="1800" b="1" dirty="0">
                <a:latin typeface="Times New Roman"/>
                <a:cs typeface="Times New Roman"/>
              </a:rPr>
              <a:t>Д. </a:t>
            </a:r>
            <a:r>
              <a:rPr sz="1800" b="1" spc="-10" dirty="0">
                <a:latin typeface="Times New Roman"/>
                <a:cs typeface="Times New Roman"/>
              </a:rPr>
              <a:t>Вечера </a:t>
            </a:r>
            <a:r>
              <a:rPr sz="1800" b="1" dirty="0">
                <a:latin typeface="Times New Roman"/>
                <a:cs typeface="Times New Roman"/>
              </a:rPr>
              <a:t>с </a:t>
            </a:r>
            <a:r>
              <a:rPr sz="1800" b="1" spc="-5" dirty="0">
                <a:latin typeface="Times New Roman"/>
                <a:cs typeface="Times New Roman"/>
              </a:rPr>
              <a:t>Петром </a:t>
            </a:r>
            <a:r>
              <a:rPr sz="1800" b="1" spc="-10" dirty="0">
                <a:latin typeface="Times New Roman"/>
                <a:cs typeface="Times New Roman"/>
              </a:rPr>
              <a:t>великим: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Сообщения свидетельства </a:t>
            </a:r>
            <a:r>
              <a:rPr sz="1800" b="1" spc="-15" dirty="0">
                <a:latin typeface="Times New Roman"/>
                <a:cs typeface="Times New Roman"/>
              </a:rPr>
              <a:t>господина 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М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/</a:t>
            </a:r>
            <a:r>
              <a:rPr sz="1800" b="1" spc="-5" dirty="0">
                <a:latin typeface="Times New Roman"/>
                <a:cs typeface="Times New Roman"/>
              </a:rPr>
              <a:t> Д.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Гранин.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СПб. </a:t>
            </a:r>
            <a:r>
              <a:rPr sz="1800" b="1" dirty="0">
                <a:latin typeface="Times New Roman"/>
                <a:cs typeface="Times New Roman"/>
              </a:rPr>
              <a:t>–</a:t>
            </a:r>
            <a:r>
              <a:rPr sz="1800" b="1" spc="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2000.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 </a:t>
            </a:r>
            <a:r>
              <a:rPr sz="1800" b="1" spc="-5" dirty="0">
                <a:latin typeface="Times New Roman"/>
                <a:cs typeface="Times New Roman"/>
              </a:rPr>
              <a:t>432с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37360" y="1370075"/>
            <a:ext cx="2906267" cy="41483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11265" y="1350721"/>
            <a:ext cx="36195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02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Это</a:t>
            </a:r>
            <a:r>
              <a:rPr spc="-5" dirty="0"/>
              <a:t> </a:t>
            </a:r>
            <a:r>
              <a:rPr spc="-10" dirty="0"/>
              <a:t>откровенный</a:t>
            </a:r>
            <a:r>
              <a:rPr spc="5" dirty="0"/>
              <a:t> </a:t>
            </a:r>
            <a:r>
              <a:rPr spc="-5" dirty="0"/>
              <a:t>рассказ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о</a:t>
            </a:r>
            <a:r>
              <a:rPr spc="-30" dirty="0"/>
              <a:t> </a:t>
            </a:r>
            <a:r>
              <a:rPr spc="5" dirty="0"/>
              <a:t>личности</a:t>
            </a:r>
            <a:r>
              <a:rPr spc="-20" dirty="0"/>
              <a:t> </a:t>
            </a:r>
            <a:r>
              <a:rPr dirty="0"/>
              <a:t>Петра</a:t>
            </a:r>
            <a:r>
              <a:rPr spc="-15" dirty="0"/>
              <a:t> </a:t>
            </a:r>
            <a:r>
              <a:rPr spc="-25" dirty="0"/>
              <a:t>Великого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718428" y="2082800"/>
            <a:ext cx="480568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и о </a:t>
            </a:r>
            <a:r>
              <a:rPr sz="2400" spc="-5" dirty="0">
                <a:latin typeface="Times New Roman"/>
                <a:cs typeface="Times New Roman"/>
              </a:rPr>
              <a:t>любви. </a:t>
            </a:r>
            <a:r>
              <a:rPr sz="2400" spc="-10" dirty="0">
                <a:latin typeface="Times New Roman"/>
                <a:cs typeface="Times New Roman"/>
              </a:rPr>
              <a:t>Каким </a:t>
            </a:r>
            <a:r>
              <a:rPr sz="2400" dirty="0">
                <a:latin typeface="Times New Roman"/>
                <a:cs typeface="Times New Roman"/>
              </a:rPr>
              <a:t>он был </a:t>
            </a:r>
            <a:r>
              <a:rPr sz="2400" spc="-20" dirty="0">
                <a:latin typeface="Times New Roman"/>
                <a:cs typeface="Times New Roman"/>
              </a:rPr>
              <a:t>человеком,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как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строил </a:t>
            </a:r>
            <a:r>
              <a:rPr sz="2400" spc="-10" dirty="0">
                <a:latin typeface="Times New Roman"/>
                <a:cs typeface="Times New Roman"/>
              </a:rPr>
              <a:t>отношения</a:t>
            </a:r>
            <a:r>
              <a:rPr sz="2400" dirty="0">
                <a:latin typeface="Times New Roman"/>
                <a:cs typeface="Times New Roman"/>
              </a:rPr>
              <a:t> с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близкими,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как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переживал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душевные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раны,</a:t>
            </a:r>
            <a:endParaRPr sz="24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каких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женщин </a:t>
            </a:r>
            <a:r>
              <a:rPr sz="2400" spc="-5" dirty="0">
                <a:latin typeface="Times New Roman"/>
                <a:cs typeface="Times New Roman"/>
              </a:rPr>
              <a:t>любил…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05371" y="3803903"/>
            <a:ext cx="3121152" cy="52273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175375" y="4572380"/>
            <a:ext cx="403161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Times New Roman"/>
                <a:cs typeface="Times New Roman"/>
              </a:rPr>
              <a:t>Гранин,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Д.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Три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любви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Петра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Великого</a:t>
            </a:r>
            <a:endParaRPr sz="1800">
              <a:latin typeface="Times New Roman"/>
              <a:cs typeface="Times New Roman"/>
            </a:endParaRPr>
          </a:p>
          <a:p>
            <a:pPr marL="69215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/</a:t>
            </a:r>
            <a:r>
              <a:rPr sz="1800" b="1" spc="-5" dirty="0">
                <a:latin typeface="Times New Roman"/>
                <a:cs typeface="Times New Roman"/>
              </a:rPr>
              <a:t> Даниил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Гранин.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Москва. </a:t>
            </a:r>
            <a:r>
              <a:rPr sz="1800" b="1" dirty="0">
                <a:latin typeface="Times New Roman"/>
                <a:cs typeface="Times New Roman"/>
              </a:rPr>
              <a:t>- 2014.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–</a:t>
            </a:r>
            <a:endParaRPr sz="1800">
              <a:latin typeface="Times New Roman"/>
              <a:cs typeface="Times New Roman"/>
            </a:endParaRPr>
          </a:p>
          <a:p>
            <a:pPr marL="69215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509,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[2]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30096" y="1019555"/>
            <a:ext cx="3319272" cy="4762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80353" y="1350721"/>
            <a:ext cx="4563745" cy="222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1959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Освоение русскими </a:t>
            </a:r>
            <a:r>
              <a:rPr spc="-25" dirty="0"/>
              <a:t>людьми </a:t>
            </a:r>
            <a:r>
              <a:rPr spc="-20" dirty="0"/>
              <a:t> </a:t>
            </a:r>
            <a:r>
              <a:rPr spc="5" dirty="0"/>
              <a:t>несметных </a:t>
            </a:r>
            <a:r>
              <a:rPr spc="-5" dirty="0"/>
              <a:t>богатств </a:t>
            </a:r>
            <a:r>
              <a:rPr spc="-20" dirty="0"/>
              <a:t>горного </a:t>
            </a:r>
            <a:r>
              <a:rPr spc="-45" dirty="0"/>
              <a:t>Урала </a:t>
            </a:r>
            <a:r>
              <a:rPr spc="-585" dirty="0"/>
              <a:t> </a:t>
            </a:r>
            <a:r>
              <a:rPr dirty="0"/>
              <a:t>в</a:t>
            </a:r>
            <a:r>
              <a:rPr spc="-10" dirty="0"/>
              <a:t> </a:t>
            </a:r>
            <a:r>
              <a:rPr spc="-5" dirty="0"/>
              <a:t>Петровскую</a:t>
            </a:r>
            <a:r>
              <a:rPr spc="-30" dirty="0"/>
              <a:t> </a:t>
            </a:r>
            <a:r>
              <a:rPr spc="-65" dirty="0"/>
              <a:t>эпоху.</a:t>
            </a:r>
            <a:r>
              <a:rPr spc="-35" dirty="0"/>
              <a:t> </a:t>
            </a:r>
            <a:r>
              <a:rPr spc="-15" dirty="0"/>
              <a:t>Сюжетным</a:t>
            </a:r>
          </a:p>
          <a:p>
            <a:pPr marL="86995" marR="76835" algn="ctr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стержнем </a:t>
            </a:r>
            <a:r>
              <a:rPr spc="-10" dirty="0"/>
              <a:t>романа </a:t>
            </a:r>
            <a:r>
              <a:rPr spc="-5" dirty="0"/>
              <a:t>служит </a:t>
            </a:r>
            <a:r>
              <a:rPr spc="-10" dirty="0"/>
              <a:t>история </a:t>
            </a:r>
            <a:r>
              <a:rPr spc="-585" dirty="0"/>
              <a:t> </a:t>
            </a:r>
            <a:r>
              <a:rPr spc="-20" dirty="0"/>
              <a:t>рода </a:t>
            </a:r>
            <a:r>
              <a:rPr dirty="0"/>
              <a:t>уральских </a:t>
            </a:r>
            <a:r>
              <a:rPr spc="-20" dirty="0"/>
              <a:t>горнозаводчиков </a:t>
            </a:r>
            <a:r>
              <a:rPr spc="-15" dirty="0"/>
              <a:t> </a:t>
            </a:r>
            <a:r>
              <a:rPr spc="-5" dirty="0"/>
              <a:t>Демидовых.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05371" y="3803903"/>
            <a:ext cx="3121152" cy="52273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442964" y="4564760"/>
            <a:ext cx="338709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Федоров, </a:t>
            </a:r>
            <a:r>
              <a:rPr sz="1800" b="1" dirty="0">
                <a:latin typeface="Times New Roman"/>
                <a:cs typeface="Times New Roman"/>
              </a:rPr>
              <a:t>Е. </a:t>
            </a:r>
            <a:r>
              <a:rPr sz="1800" b="1" spc="-5" dirty="0">
                <a:latin typeface="Times New Roman"/>
                <a:cs typeface="Times New Roman"/>
              </a:rPr>
              <a:t>А. Каменный </a:t>
            </a:r>
            <a:r>
              <a:rPr sz="1800" b="1" spc="-10" dirty="0">
                <a:latin typeface="Times New Roman"/>
                <a:cs typeface="Times New Roman"/>
              </a:rPr>
              <a:t>пояс: 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Роман-трилогия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/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Е.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А.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Федоров.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Москва.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33754"/>
            <a:ext cx="6486144" cy="648766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20334" y="1350721"/>
            <a:ext cx="48856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3090">
              <a:lnSpc>
                <a:spcPct val="100000"/>
              </a:lnSpc>
              <a:spcBef>
                <a:spcPts val="100"/>
              </a:spcBef>
            </a:pPr>
            <a:r>
              <a:rPr dirty="0"/>
              <a:t>В</a:t>
            </a:r>
            <a:r>
              <a:rPr spc="-10" dirty="0"/>
              <a:t> </a:t>
            </a:r>
            <a:r>
              <a:rPr spc="-15" dirty="0"/>
              <a:t>романе</a:t>
            </a:r>
            <a:r>
              <a:rPr spc="-5" dirty="0"/>
              <a:t> раскрывается</a:t>
            </a:r>
            <a:r>
              <a:rPr spc="-20" dirty="0"/>
              <a:t> </a:t>
            </a:r>
            <a:r>
              <a:rPr spc="-5" dirty="0"/>
              <a:t>тема</a:t>
            </a:r>
          </a:p>
          <a:p>
            <a:pPr marL="12700" marR="5080" indent="176530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взаимоотношений</a:t>
            </a:r>
            <a:r>
              <a:rPr spc="580" dirty="0"/>
              <a:t> </a:t>
            </a:r>
            <a:r>
              <a:rPr dirty="0"/>
              <a:t>Петра </a:t>
            </a:r>
            <a:r>
              <a:rPr spc="-25" dirty="0"/>
              <a:t>Великого </a:t>
            </a:r>
            <a:r>
              <a:rPr spc="-20" dirty="0"/>
              <a:t> </a:t>
            </a:r>
            <a:r>
              <a:rPr dirty="0"/>
              <a:t>с</a:t>
            </a:r>
            <a:r>
              <a:rPr spc="-10" dirty="0"/>
              <a:t> </a:t>
            </a:r>
            <a:r>
              <a:rPr spc="-20" dirty="0"/>
              <a:t>его </a:t>
            </a:r>
            <a:r>
              <a:rPr spc="-10" dirty="0"/>
              <a:t>сыном</a:t>
            </a:r>
            <a:r>
              <a:rPr spc="10" dirty="0"/>
              <a:t> </a:t>
            </a:r>
            <a:r>
              <a:rPr spc="-10" dirty="0"/>
              <a:t>Алексеем.</a:t>
            </a:r>
            <a:r>
              <a:rPr spc="-20" dirty="0"/>
              <a:t> </a:t>
            </a:r>
            <a:r>
              <a:rPr spc="-15" dirty="0"/>
              <a:t>Противоречия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70270" y="2448255"/>
            <a:ext cx="438721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во </a:t>
            </a:r>
            <a:r>
              <a:rPr sz="2400" spc="-20" dirty="0">
                <a:latin typeface="Times New Roman"/>
                <a:cs typeface="Times New Roman"/>
              </a:rPr>
              <a:t>взглядах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отца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сына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приводят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к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трагической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развязке…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05371" y="3803903"/>
            <a:ext cx="3121152" cy="52273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176898" y="4647692"/>
            <a:ext cx="424370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Мережковский,</a:t>
            </a:r>
            <a:r>
              <a:rPr sz="1800" b="1" spc="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Д.</a:t>
            </a:r>
            <a:r>
              <a:rPr sz="1800" b="1" spc="-5" dirty="0">
                <a:latin typeface="Times New Roman"/>
                <a:cs typeface="Times New Roman"/>
              </a:rPr>
              <a:t> С. </a:t>
            </a:r>
            <a:r>
              <a:rPr sz="1800" b="1" dirty="0">
                <a:latin typeface="Times New Roman"/>
                <a:cs typeface="Times New Roman"/>
              </a:rPr>
              <a:t>Петр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Алексей: 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Роман </a:t>
            </a:r>
            <a:r>
              <a:rPr sz="1800" b="1" dirty="0">
                <a:latin typeface="Times New Roman"/>
                <a:cs typeface="Times New Roman"/>
              </a:rPr>
              <a:t>/</a:t>
            </a:r>
            <a:r>
              <a:rPr sz="1800" b="1" spc="-5" dirty="0">
                <a:latin typeface="Times New Roman"/>
                <a:cs typeface="Times New Roman"/>
              </a:rPr>
              <a:t> Д. С. </a:t>
            </a:r>
            <a:r>
              <a:rPr sz="1800" b="1" spc="-10" dirty="0">
                <a:latin typeface="Times New Roman"/>
                <a:cs typeface="Times New Roman"/>
              </a:rPr>
              <a:t>Мережковский.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5" dirty="0">
                <a:latin typeface="Times New Roman"/>
                <a:cs typeface="Times New Roman"/>
              </a:rPr>
              <a:t> Москва.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–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1994.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509 с.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–</a:t>
            </a:r>
            <a:r>
              <a:rPr sz="1800" b="1" spc="440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(Государи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Руси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Великой)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2120" y="1533144"/>
            <a:ext cx="2819400" cy="398678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39205" y="1350721"/>
            <a:ext cx="465010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Литературно-художественное</a:t>
            </a:r>
          </a:p>
          <a:p>
            <a:pPr marL="12700" marR="5080" indent="234315">
              <a:lnSpc>
                <a:spcPct val="100000"/>
              </a:lnSpc>
              <a:spcBef>
                <a:spcPts val="5"/>
              </a:spcBef>
            </a:pPr>
            <a:r>
              <a:rPr dirty="0"/>
              <a:t>переосмысление </a:t>
            </a:r>
            <a:r>
              <a:rPr spc="-10" dirty="0"/>
              <a:t>истории </a:t>
            </a:r>
            <a:r>
              <a:rPr dirty="0"/>
              <a:t>Петра </a:t>
            </a:r>
            <a:r>
              <a:rPr spc="5" dirty="0"/>
              <a:t> </a:t>
            </a:r>
            <a:r>
              <a:rPr spc="-25" dirty="0"/>
              <a:t>Великого </a:t>
            </a:r>
            <a:r>
              <a:rPr dirty="0"/>
              <a:t>с детских </a:t>
            </a:r>
            <a:r>
              <a:rPr spc="-5" dirty="0"/>
              <a:t>лет </a:t>
            </a:r>
            <a:r>
              <a:rPr dirty="0"/>
              <a:t>до </a:t>
            </a:r>
            <a:r>
              <a:rPr spc="-10" dirty="0"/>
              <a:t>большой </a:t>
            </a:r>
            <a:r>
              <a:rPr spc="-585" dirty="0"/>
              <a:t> </a:t>
            </a:r>
            <a:r>
              <a:rPr spc="-15" dirty="0"/>
              <a:t>победы </a:t>
            </a:r>
            <a:r>
              <a:rPr spc="-30" dirty="0"/>
              <a:t>под</a:t>
            </a:r>
            <a:r>
              <a:rPr spc="-5" dirty="0"/>
              <a:t> неприступной</a:t>
            </a:r>
            <a:r>
              <a:rPr spc="-25" dirty="0"/>
              <a:t> </a:t>
            </a:r>
            <a:r>
              <a:rPr spc="-5" dirty="0"/>
              <a:t>Нарвой,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668517" y="2814573"/>
            <a:ext cx="49891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244" marR="5080" indent="-431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истории</a:t>
            </a:r>
            <a:r>
              <a:rPr sz="2400" spc="-5" dirty="0">
                <a:latin typeface="Times New Roman"/>
                <a:cs typeface="Times New Roman"/>
              </a:rPr>
              <a:t> надежд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отчаяния, </a:t>
            </a:r>
            <a:r>
              <a:rPr sz="2400" spc="-5" dirty="0">
                <a:latin typeface="Times New Roman"/>
                <a:cs typeface="Times New Roman"/>
              </a:rPr>
              <a:t>жестоких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поражений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великолепных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взлётов...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01968" y="3744467"/>
            <a:ext cx="3121152" cy="52273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175375" y="4685233"/>
            <a:ext cx="399478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Толстой,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А. </a:t>
            </a:r>
            <a:r>
              <a:rPr sz="1800" b="1" dirty="0">
                <a:latin typeface="Times New Roman"/>
                <a:cs typeface="Times New Roman"/>
              </a:rPr>
              <a:t>Н. </a:t>
            </a:r>
            <a:r>
              <a:rPr sz="1800" b="1" spc="5" dirty="0">
                <a:latin typeface="Times New Roman"/>
                <a:cs typeface="Times New Roman"/>
              </a:rPr>
              <a:t>Петр</a:t>
            </a:r>
            <a:r>
              <a:rPr sz="1800" b="1" spc="-5" dirty="0">
                <a:latin typeface="Times New Roman"/>
                <a:cs typeface="Times New Roman"/>
              </a:rPr>
              <a:t> Первый:</a:t>
            </a:r>
            <a:r>
              <a:rPr sz="1800" b="1" spc="-15" dirty="0">
                <a:latin typeface="Times New Roman"/>
                <a:cs typeface="Times New Roman"/>
              </a:rPr>
              <a:t> роман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/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latin typeface="Times New Roman"/>
                <a:cs typeface="Times New Roman"/>
              </a:rPr>
              <a:t>А.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Н.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Толстой.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Москва.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1990.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637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–</a:t>
            </a:r>
            <a:r>
              <a:rPr sz="1800" b="1" spc="43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(8-9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кл.).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(Для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семейного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чтения)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51660" y="1328927"/>
            <a:ext cx="2872740" cy="42534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383917" y="985774"/>
            <a:ext cx="3506470" cy="392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7540" marR="629920" indent="-2540" algn="ctr">
              <a:lnSpc>
                <a:spcPct val="100000"/>
              </a:lnSpc>
              <a:spcBef>
                <a:spcPts val="105"/>
              </a:spcBef>
            </a:pPr>
            <a:r>
              <a:rPr sz="3200" i="1" spc="-5" dirty="0">
                <a:latin typeface="Monotype Corsiva"/>
                <a:cs typeface="Monotype Corsiva"/>
              </a:rPr>
              <a:t>Император </a:t>
            </a:r>
            <a:r>
              <a:rPr sz="3200" i="1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Петр</a:t>
            </a:r>
            <a:r>
              <a:rPr sz="3200" i="1" spc="-8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Великий</a:t>
            </a:r>
            <a:endParaRPr sz="3200">
              <a:latin typeface="Monotype Corsiva"/>
              <a:cs typeface="Monotype Corsiva"/>
            </a:endParaRPr>
          </a:p>
          <a:p>
            <a:pPr algn="ctr">
              <a:lnSpc>
                <a:spcPct val="100000"/>
              </a:lnSpc>
            </a:pPr>
            <a:r>
              <a:rPr sz="3200" i="1" spc="-5" dirty="0">
                <a:latin typeface="Monotype Corsiva"/>
                <a:cs typeface="Monotype Corsiva"/>
              </a:rPr>
              <a:t>(1672</a:t>
            </a:r>
            <a:r>
              <a:rPr sz="3200" i="1" spc="5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-1725)</a:t>
            </a:r>
            <a:r>
              <a:rPr sz="3200" i="1" spc="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–</a:t>
            </a:r>
            <a:r>
              <a:rPr sz="3200" i="1" spc="-2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одна</a:t>
            </a:r>
            <a:endParaRPr sz="3200">
              <a:latin typeface="Monotype Corsiva"/>
              <a:cs typeface="Monotype Corsiva"/>
            </a:endParaRPr>
          </a:p>
          <a:p>
            <a:pPr marL="186055" marR="179070" indent="635" algn="ctr">
              <a:lnSpc>
                <a:spcPct val="100000"/>
              </a:lnSpc>
            </a:pPr>
            <a:r>
              <a:rPr sz="3200" i="1" dirty="0">
                <a:latin typeface="Monotype Corsiva"/>
                <a:cs typeface="Monotype Corsiva"/>
              </a:rPr>
              <a:t>из ключевых фигур </a:t>
            </a:r>
            <a:r>
              <a:rPr sz="3200" i="1" spc="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российской</a:t>
            </a:r>
            <a:r>
              <a:rPr sz="3200" i="1" spc="-7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истории.</a:t>
            </a:r>
            <a:endParaRPr sz="3200">
              <a:latin typeface="Monotype Corsiva"/>
              <a:cs typeface="Monotype Corsiva"/>
            </a:endParaRPr>
          </a:p>
          <a:p>
            <a:pPr marL="87630" algn="ctr">
              <a:lnSpc>
                <a:spcPct val="100000"/>
              </a:lnSpc>
              <a:spcBef>
                <a:spcPts val="5"/>
              </a:spcBef>
            </a:pPr>
            <a:r>
              <a:rPr sz="3200" i="1" dirty="0">
                <a:latin typeface="Monotype Corsiva"/>
                <a:cs typeface="Monotype Corsiva"/>
              </a:rPr>
              <a:t>Его</a:t>
            </a:r>
            <a:r>
              <a:rPr sz="3200" i="1" spc="-5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реформы</a:t>
            </a:r>
            <a:endParaRPr sz="3200">
              <a:latin typeface="Monotype Corsiva"/>
              <a:cs typeface="Monotype Corsiva"/>
            </a:endParaRPr>
          </a:p>
          <a:p>
            <a:pPr marL="12065" marR="5080" algn="ctr">
              <a:lnSpc>
                <a:spcPct val="100000"/>
              </a:lnSpc>
            </a:pPr>
            <a:r>
              <a:rPr sz="3200" i="1" dirty="0">
                <a:latin typeface="Monotype Corsiva"/>
                <a:cs typeface="Monotype Corsiva"/>
              </a:rPr>
              <a:t>кардинально</a:t>
            </a:r>
            <a:r>
              <a:rPr sz="3200" i="1" spc="-6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изменили </a:t>
            </a:r>
            <a:r>
              <a:rPr sz="3200" i="1" spc="-69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судьбу</a:t>
            </a:r>
            <a:r>
              <a:rPr sz="3200" i="1" spc="-4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нашей</a:t>
            </a:r>
            <a:r>
              <a:rPr sz="3200" i="1" spc="-2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страны.</a:t>
            </a:r>
            <a:endParaRPr sz="3200">
              <a:latin typeface="Monotype Corsiva"/>
              <a:cs typeface="Monotype Corsiv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74891" y="1007363"/>
            <a:ext cx="3689604" cy="45948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73095" y="4634484"/>
            <a:ext cx="3121152" cy="17251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209038" y="1149222"/>
            <a:ext cx="4052570" cy="3441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marR="289560" algn="ctr">
              <a:lnSpc>
                <a:spcPct val="100000"/>
              </a:lnSpc>
              <a:spcBef>
                <a:spcPts val="105"/>
              </a:spcBef>
            </a:pPr>
            <a:r>
              <a:rPr sz="3200" i="1" spc="-5" dirty="0">
                <a:latin typeface="Monotype Corsiva"/>
                <a:cs typeface="Monotype Corsiva"/>
              </a:rPr>
              <a:t>Вот</a:t>
            </a:r>
            <a:r>
              <a:rPr sz="3200" i="1" spc="-15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только</a:t>
            </a:r>
            <a:r>
              <a:rPr sz="3200" i="1" spc="-3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до</a:t>
            </a:r>
            <a:r>
              <a:rPr sz="3200" i="1" spc="-3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сих</a:t>
            </a:r>
            <a:r>
              <a:rPr sz="3200" i="1" spc="-1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пор </a:t>
            </a:r>
            <a:r>
              <a:rPr sz="3200" i="1" spc="-69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историки</a:t>
            </a:r>
            <a:r>
              <a:rPr sz="3200" i="1" spc="-2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не</a:t>
            </a:r>
            <a:r>
              <a:rPr sz="3200" i="1" spc="-5" dirty="0">
                <a:latin typeface="Monotype Corsiva"/>
                <a:cs typeface="Monotype Corsiva"/>
              </a:rPr>
              <a:t> могут</a:t>
            </a:r>
            <a:endParaRPr sz="3200">
              <a:latin typeface="Monotype Corsiva"/>
              <a:cs typeface="Monotype Corsiva"/>
            </a:endParaRPr>
          </a:p>
          <a:p>
            <a:pPr marL="70485" marR="62865" algn="ctr">
              <a:lnSpc>
                <a:spcPct val="100000"/>
              </a:lnSpc>
            </a:pPr>
            <a:r>
              <a:rPr sz="3200" i="1" dirty="0">
                <a:latin typeface="Monotype Corsiva"/>
                <a:cs typeface="Monotype Corsiva"/>
              </a:rPr>
              <a:t>договориться,</a:t>
            </a:r>
            <a:r>
              <a:rPr sz="3200" i="1" spc="-7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кем</a:t>
            </a:r>
            <a:r>
              <a:rPr sz="3200" i="1" spc="-2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он</a:t>
            </a:r>
            <a:r>
              <a:rPr sz="3200" i="1" spc="-3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был </a:t>
            </a:r>
            <a:r>
              <a:rPr sz="3200" i="1" spc="-69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для</a:t>
            </a:r>
            <a:r>
              <a:rPr sz="3200" i="1" spc="-25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России</a:t>
            </a:r>
            <a:r>
              <a:rPr sz="3200" i="1" spc="-1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–</a:t>
            </a:r>
            <a:r>
              <a:rPr sz="3200" i="1" spc="-2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добрым</a:t>
            </a:r>
            <a:endParaRPr sz="3200">
              <a:latin typeface="Monotype Corsiva"/>
              <a:cs typeface="Monotype Corsiva"/>
            </a:endParaRPr>
          </a:p>
          <a:p>
            <a:pPr marL="1270" algn="ctr">
              <a:lnSpc>
                <a:spcPct val="100000"/>
              </a:lnSpc>
            </a:pPr>
            <a:r>
              <a:rPr sz="3200" i="1" dirty="0">
                <a:latin typeface="Monotype Corsiva"/>
                <a:cs typeface="Monotype Corsiva"/>
              </a:rPr>
              <a:t>гением</a:t>
            </a:r>
            <a:r>
              <a:rPr sz="3200" i="1" spc="-3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или</a:t>
            </a:r>
            <a:r>
              <a:rPr sz="3200" i="1" spc="-3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безумным</a:t>
            </a:r>
            <a:endParaRPr sz="3200">
              <a:latin typeface="Monotype Corsiva"/>
              <a:cs typeface="Monotype Corsiva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3200" i="1" dirty="0">
                <a:latin typeface="Monotype Corsiva"/>
                <a:cs typeface="Monotype Corsiva"/>
              </a:rPr>
              <a:t>разрушителем,</a:t>
            </a:r>
            <a:r>
              <a:rPr sz="3200" i="1" spc="-8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ломавшим </a:t>
            </a:r>
            <a:r>
              <a:rPr sz="3200" i="1" spc="-69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державу</a:t>
            </a:r>
            <a:r>
              <a:rPr sz="3200" i="1" spc="-2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через</a:t>
            </a:r>
            <a:r>
              <a:rPr sz="3200" i="1" spc="-3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колено…</a:t>
            </a:r>
            <a:endParaRPr sz="3200">
              <a:latin typeface="Monotype Corsiva"/>
              <a:cs typeface="Monotype Corsiv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73095" y="4634484"/>
            <a:ext cx="3121152" cy="172516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75931" y="1022603"/>
            <a:ext cx="3259074" cy="45895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79447" y="1110488"/>
            <a:ext cx="4378960" cy="392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7625" marR="37465" indent="112395" algn="just">
              <a:lnSpc>
                <a:spcPct val="100000"/>
              </a:lnSpc>
              <a:spcBef>
                <a:spcPts val="105"/>
              </a:spcBef>
            </a:pPr>
            <a:r>
              <a:rPr sz="3200" i="1" spc="-5" dirty="0">
                <a:latin typeface="Monotype Corsiva"/>
                <a:cs typeface="Monotype Corsiva"/>
              </a:rPr>
              <a:t>Время </a:t>
            </a:r>
            <a:r>
              <a:rPr sz="3200" i="1" dirty="0">
                <a:latin typeface="Monotype Corsiva"/>
                <a:cs typeface="Monotype Corsiva"/>
              </a:rPr>
              <a:t>правления Петра – </a:t>
            </a:r>
            <a:r>
              <a:rPr sz="3200" i="1" spc="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одно</a:t>
            </a:r>
            <a:r>
              <a:rPr sz="3200" i="1" spc="-4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из</a:t>
            </a:r>
            <a:r>
              <a:rPr sz="3200" i="1" spc="-1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самых</a:t>
            </a:r>
            <a:r>
              <a:rPr sz="3200" i="1" spc="66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насыщенных </a:t>
            </a:r>
            <a:r>
              <a:rPr sz="3200" i="1" spc="-69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событиями</a:t>
            </a:r>
            <a:r>
              <a:rPr sz="3200" i="1" spc="-5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исторических</a:t>
            </a:r>
            <a:endParaRPr sz="3200">
              <a:latin typeface="Monotype Corsiva"/>
              <a:cs typeface="Monotype Corsiva"/>
            </a:endParaRPr>
          </a:p>
          <a:p>
            <a:pPr marL="12700" marR="5080" algn="ctr">
              <a:lnSpc>
                <a:spcPct val="100000"/>
              </a:lnSpc>
            </a:pPr>
            <a:r>
              <a:rPr sz="3200" i="1" dirty="0">
                <a:latin typeface="Monotype Corsiva"/>
                <a:cs typeface="Monotype Corsiva"/>
              </a:rPr>
              <a:t>эпох.</a:t>
            </a:r>
            <a:r>
              <a:rPr sz="3200" i="1" spc="-35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На</a:t>
            </a:r>
            <a:r>
              <a:rPr sz="3200" i="1" spc="-1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фоне</a:t>
            </a:r>
            <a:r>
              <a:rPr sz="3200" i="1" spc="-3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политических </a:t>
            </a:r>
            <a:r>
              <a:rPr sz="3200" i="1" spc="-69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интриг</a:t>
            </a:r>
            <a:r>
              <a:rPr sz="3200" i="1" spc="-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и</a:t>
            </a:r>
            <a:r>
              <a:rPr sz="3200" i="1" spc="-2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военного</a:t>
            </a:r>
            <a:endParaRPr sz="3200">
              <a:latin typeface="Monotype Corsiva"/>
              <a:cs typeface="Monotype Corsiva"/>
            </a:endParaRPr>
          </a:p>
          <a:p>
            <a:pPr marL="291465" marR="283210" indent="-1270" algn="ctr">
              <a:lnSpc>
                <a:spcPct val="100000"/>
              </a:lnSpc>
            </a:pPr>
            <a:r>
              <a:rPr sz="3200" i="1" dirty="0">
                <a:latin typeface="Monotype Corsiva"/>
                <a:cs typeface="Monotype Corsiva"/>
              </a:rPr>
              <a:t>противостояния </a:t>
            </a:r>
            <a:r>
              <a:rPr sz="3200" i="1" spc="-5" dirty="0">
                <a:latin typeface="Monotype Corsiva"/>
                <a:cs typeface="Monotype Corsiva"/>
              </a:rPr>
              <a:t>Россия </a:t>
            </a:r>
            <a:r>
              <a:rPr sz="3200" i="1" spc="-69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становилась</a:t>
            </a:r>
            <a:r>
              <a:rPr sz="3200" i="1" spc="-5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европейской </a:t>
            </a:r>
            <a:r>
              <a:rPr sz="3200" i="1" spc="-69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державой…</a:t>
            </a:r>
            <a:endParaRPr sz="3200">
              <a:latin typeface="Monotype Corsiva"/>
              <a:cs typeface="Monotype Corsiv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9379" y="4703064"/>
            <a:ext cx="3121151" cy="172516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85076" y="886967"/>
            <a:ext cx="3185922" cy="47373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46173" y="985774"/>
            <a:ext cx="4175760" cy="3928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i="1" dirty="0">
                <a:latin typeface="Monotype Corsiva"/>
                <a:cs typeface="Monotype Corsiva"/>
              </a:rPr>
              <a:t>Противоречивая</a:t>
            </a:r>
            <a:endParaRPr sz="3200">
              <a:latin typeface="Monotype Corsiva"/>
              <a:cs typeface="Monotype Corsiva"/>
            </a:endParaRPr>
          </a:p>
          <a:p>
            <a:pPr marL="635" algn="ctr">
              <a:lnSpc>
                <a:spcPct val="100000"/>
              </a:lnSpc>
            </a:pPr>
            <a:r>
              <a:rPr sz="3200" i="1" dirty="0">
                <a:latin typeface="Monotype Corsiva"/>
                <a:cs typeface="Monotype Corsiva"/>
              </a:rPr>
              <a:t>и</a:t>
            </a:r>
            <a:r>
              <a:rPr sz="3200" i="1" spc="-3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безусловно</a:t>
            </a:r>
            <a:r>
              <a:rPr sz="3200" i="1" spc="-45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великая</a:t>
            </a:r>
            <a:endParaRPr sz="3200">
              <a:latin typeface="Monotype Corsiva"/>
              <a:cs typeface="Monotype Corsiva"/>
            </a:endParaRPr>
          </a:p>
          <a:p>
            <a:pPr marL="67310" marR="59055" algn="ctr">
              <a:lnSpc>
                <a:spcPct val="100000"/>
              </a:lnSpc>
            </a:pPr>
            <a:r>
              <a:rPr sz="3200" i="1" dirty="0">
                <a:latin typeface="Monotype Corsiva"/>
                <a:cs typeface="Monotype Corsiva"/>
              </a:rPr>
              <a:t>личность</a:t>
            </a:r>
            <a:r>
              <a:rPr sz="3200" i="1" spc="-4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Петра</a:t>
            </a:r>
            <a:r>
              <a:rPr sz="3200" i="1" spc="-4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оставила </a:t>
            </a:r>
            <a:r>
              <a:rPr sz="3200" i="1" spc="-68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глубочайший</a:t>
            </a:r>
            <a:r>
              <a:rPr sz="3200" i="1" spc="-2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след</a:t>
            </a:r>
            <a:endParaRPr sz="3200">
              <a:latin typeface="Monotype Corsiva"/>
              <a:cs typeface="Monotype Corsiva"/>
            </a:endParaRPr>
          </a:p>
          <a:p>
            <a:pPr marL="12700" marR="5080" algn="ctr">
              <a:lnSpc>
                <a:spcPct val="100000"/>
              </a:lnSpc>
            </a:pPr>
            <a:r>
              <a:rPr sz="3200" i="1" dirty="0">
                <a:latin typeface="Monotype Corsiva"/>
                <a:cs typeface="Monotype Corsiva"/>
              </a:rPr>
              <a:t>в</a:t>
            </a:r>
            <a:r>
              <a:rPr sz="3200" i="1" spc="-3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отечественной</a:t>
            </a:r>
            <a:r>
              <a:rPr sz="3200" i="1" spc="-7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и</a:t>
            </a:r>
            <a:r>
              <a:rPr sz="3200" i="1" spc="-2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мировой </a:t>
            </a:r>
            <a:r>
              <a:rPr sz="3200" i="1" spc="-69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истории,</a:t>
            </a:r>
            <a:r>
              <a:rPr sz="3200" i="1" spc="-2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и</a:t>
            </a:r>
            <a:r>
              <a:rPr sz="3200" i="1" spc="-1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интерес</a:t>
            </a:r>
            <a:r>
              <a:rPr sz="3200" i="1" spc="-2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к</a:t>
            </a:r>
            <a:r>
              <a:rPr sz="3200" i="1" spc="-1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ней</a:t>
            </a:r>
            <a:endParaRPr sz="3200">
              <a:latin typeface="Monotype Corsiva"/>
              <a:cs typeface="Monotype Corsiva"/>
            </a:endParaRPr>
          </a:p>
          <a:p>
            <a:pPr marL="565785" marR="560070" algn="ctr">
              <a:lnSpc>
                <a:spcPct val="100000"/>
              </a:lnSpc>
            </a:pPr>
            <a:r>
              <a:rPr sz="3200" i="1" dirty="0">
                <a:latin typeface="Monotype Corsiva"/>
                <a:cs typeface="Monotype Corsiva"/>
              </a:rPr>
              <a:t>со</a:t>
            </a:r>
            <a:r>
              <a:rPr sz="3200" i="1" spc="-5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временем</a:t>
            </a:r>
            <a:r>
              <a:rPr sz="3200" i="1" spc="-5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ничуть </a:t>
            </a:r>
            <a:r>
              <a:rPr sz="3200" i="1" spc="-69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не</a:t>
            </a:r>
            <a:r>
              <a:rPr sz="3200" i="1" spc="-1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ослабевает.</a:t>
            </a:r>
            <a:endParaRPr sz="3200">
              <a:latin typeface="Monotype Corsiva"/>
              <a:cs typeface="Monotype Corsiv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73095" y="4634484"/>
            <a:ext cx="3121152" cy="172516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3428" y="1005839"/>
            <a:ext cx="3440429" cy="464591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11223" y="1153108"/>
            <a:ext cx="4738370" cy="39293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7160" marR="130175" indent="1905" algn="ctr">
              <a:lnSpc>
                <a:spcPct val="100000"/>
              </a:lnSpc>
              <a:spcBef>
                <a:spcPts val="105"/>
              </a:spcBef>
            </a:pPr>
            <a:r>
              <a:rPr sz="3200" i="1" spc="-5" dirty="0">
                <a:latin typeface="Monotype Corsiva"/>
                <a:cs typeface="Monotype Corsiva"/>
              </a:rPr>
              <a:t>История </a:t>
            </a:r>
            <a:r>
              <a:rPr sz="3200" i="1" dirty="0">
                <a:latin typeface="Monotype Corsiva"/>
                <a:cs typeface="Monotype Corsiva"/>
              </a:rPr>
              <a:t>правления и жизнь </a:t>
            </a:r>
            <a:r>
              <a:rPr sz="3200" i="1" spc="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императора</a:t>
            </a:r>
            <a:r>
              <a:rPr sz="3200" i="1" spc="-3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Петра</a:t>
            </a:r>
            <a:r>
              <a:rPr sz="3200" i="1" spc="-4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Великого </a:t>
            </a:r>
            <a:r>
              <a:rPr sz="3200" i="1" spc="-69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нашла</a:t>
            </a:r>
            <a:r>
              <a:rPr sz="3200" i="1" spc="-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своё</a:t>
            </a:r>
            <a:r>
              <a:rPr sz="3200" i="1" spc="-2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отражение</a:t>
            </a:r>
            <a:endParaRPr sz="3200">
              <a:latin typeface="Monotype Corsiva"/>
              <a:cs typeface="Monotype Corsiv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200" i="1" dirty="0">
                <a:latin typeface="Monotype Corsiva"/>
                <a:cs typeface="Monotype Corsiva"/>
              </a:rPr>
              <a:t>в</a:t>
            </a:r>
            <a:r>
              <a:rPr sz="3200" i="1" spc="-2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художественной</a:t>
            </a:r>
            <a:r>
              <a:rPr sz="3200" i="1" spc="-7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литературе.</a:t>
            </a:r>
            <a:endParaRPr sz="3200">
              <a:latin typeface="Monotype Corsiva"/>
              <a:cs typeface="Monotype Corsiva"/>
            </a:endParaRPr>
          </a:p>
          <a:p>
            <a:pPr marL="144780" marR="138430" algn="ctr">
              <a:lnSpc>
                <a:spcPct val="100000"/>
              </a:lnSpc>
            </a:pPr>
            <a:r>
              <a:rPr sz="3200" i="1" dirty="0">
                <a:latin typeface="Monotype Corsiva"/>
                <a:cs typeface="Monotype Corsiva"/>
              </a:rPr>
              <a:t>Его</a:t>
            </a:r>
            <a:r>
              <a:rPr sz="3200" i="1" spc="-4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взлёты</a:t>
            </a:r>
            <a:r>
              <a:rPr sz="3200" i="1" spc="-3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и</a:t>
            </a:r>
            <a:r>
              <a:rPr sz="3200" i="1" spc="-2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разочарования, </a:t>
            </a:r>
            <a:r>
              <a:rPr sz="3200" i="1" spc="-69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любовь</a:t>
            </a:r>
            <a:r>
              <a:rPr sz="3200" i="1" spc="-2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и</a:t>
            </a:r>
            <a:r>
              <a:rPr sz="3200" i="1" spc="-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ненависть</a:t>
            </a:r>
            <a:r>
              <a:rPr sz="3200" i="1" spc="-2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заново</a:t>
            </a:r>
            <a:endParaRPr sz="3200">
              <a:latin typeface="Monotype Corsiva"/>
              <a:cs typeface="Monotype Corsiva"/>
            </a:endParaRPr>
          </a:p>
          <a:p>
            <a:pPr marL="559435" marR="552450" algn="ctr">
              <a:lnSpc>
                <a:spcPct val="100000"/>
              </a:lnSpc>
              <a:spcBef>
                <a:spcPts val="5"/>
              </a:spcBef>
            </a:pPr>
            <a:r>
              <a:rPr sz="3200" i="1" dirty="0">
                <a:latin typeface="Monotype Corsiva"/>
                <a:cs typeface="Monotype Corsiva"/>
              </a:rPr>
              <a:t>оживают</a:t>
            </a:r>
            <a:r>
              <a:rPr sz="3200" i="1" spc="-4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на</a:t>
            </a:r>
            <a:r>
              <a:rPr sz="3200" i="1" spc="-30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страницах </a:t>
            </a:r>
            <a:r>
              <a:rPr sz="3200" i="1" spc="-685" dirty="0">
                <a:latin typeface="Monotype Corsiva"/>
                <a:cs typeface="Monotype Corsiva"/>
              </a:rPr>
              <a:t> </a:t>
            </a:r>
            <a:r>
              <a:rPr sz="3200" i="1" dirty="0">
                <a:latin typeface="Monotype Corsiva"/>
                <a:cs typeface="Monotype Corsiva"/>
              </a:rPr>
              <a:t>книг…</a:t>
            </a:r>
            <a:endParaRPr sz="3200">
              <a:latin typeface="Monotype Corsiva"/>
              <a:cs typeface="Monotype Corsiv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2804" y="4744211"/>
            <a:ext cx="3121151" cy="172516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78980" y="1359408"/>
            <a:ext cx="3051048" cy="40690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79845" y="1227531"/>
            <a:ext cx="32277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Один</a:t>
            </a:r>
            <a:r>
              <a:rPr dirty="0"/>
              <a:t> </a:t>
            </a:r>
            <a:r>
              <a:rPr spc="-5" dirty="0"/>
              <a:t>из</a:t>
            </a:r>
            <a:r>
              <a:rPr spc="-25" dirty="0"/>
              <a:t> </a:t>
            </a:r>
            <a:r>
              <a:rPr spc="-5" dirty="0"/>
              <a:t>первых</a:t>
            </a:r>
            <a:r>
              <a:rPr spc="-20" dirty="0"/>
              <a:t> </a:t>
            </a:r>
            <a:r>
              <a:rPr spc="-5" dirty="0"/>
              <a:t>русских</a:t>
            </a:r>
          </a:p>
          <a:p>
            <a:pPr marL="99060">
              <a:lnSpc>
                <a:spcPct val="100000"/>
              </a:lnSpc>
              <a:spcBef>
                <a:spcPts val="5"/>
              </a:spcBef>
            </a:pPr>
            <a:r>
              <a:rPr dirty="0"/>
              <a:t>исторических</a:t>
            </a:r>
            <a:r>
              <a:rPr spc="-30" dirty="0"/>
              <a:t> </a:t>
            </a:r>
            <a:r>
              <a:rPr spc="-10" dirty="0"/>
              <a:t>романов.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81140" y="1959609"/>
            <a:ext cx="382587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8956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Повествование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одном 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 </a:t>
            </a:r>
            <a:r>
              <a:rPr sz="2400" spc="-15" dirty="0">
                <a:latin typeface="Times New Roman"/>
                <a:cs typeface="Times New Roman"/>
              </a:rPr>
              <a:t>периодов </a:t>
            </a:r>
            <a:r>
              <a:rPr sz="2400" dirty="0">
                <a:latin typeface="Times New Roman"/>
                <a:cs typeface="Times New Roman"/>
              </a:rPr>
              <a:t>Северной </a:t>
            </a:r>
            <a:r>
              <a:rPr sz="2400" spc="-5" dirty="0">
                <a:latin typeface="Times New Roman"/>
                <a:cs typeface="Times New Roman"/>
              </a:rPr>
              <a:t>войны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между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Россией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Швецией</a:t>
            </a:r>
            <a:r>
              <a:rPr sz="2400" dirty="0">
                <a:latin typeface="Times New Roman"/>
                <a:cs typeface="Times New Roman"/>
              </a:rPr>
              <a:t> –</a:t>
            </a:r>
            <a:endParaRPr sz="2400">
              <a:latin typeface="Times New Roman"/>
              <a:cs typeface="Times New Roman"/>
            </a:endParaRPr>
          </a:p>
          <a:p>
            <a:pPr marL="1042669" marR="254000" indent="-783590">
              <a:lnSpc>
                <a:spcPct val="100000"/>
              </a:lnSpc>
            </a:pPr>
            <a:r>
              <a:rPr sz="2400" spc="-15" dirty="0">
                <a:latin typeface="Times New Roman"/>
                <a:cs typeface="Times New Roman"/>
              </a:rPr>
              <a:t>прибалтийской </a:t>
            </a:r>
            <a:r>
              <a:rPr sz="2400" spc="-10" dirty="0">
                <a:latin typeface="Times New Roman"/>
                <a:cs typeface="Times New Roman"/>
              </a:rPr>
              <a:t>кампании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1701–1703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гг.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32803" y="4130040"/>
            <a:ext cx="3121152" cy="52273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03476" y="1205483"/>
            <a:ext cx="3108960" cy="485546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175375" y="4827523"/>
            <a:ext cx="398526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Times New Roman"/>
                <a:cs typeface="Times New Roman"/>
              </a:rPr>
              <a:t>Лажечников,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И.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И.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Последний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Новик:</a:t>
            </a:r>
            <a:endParaRPr sz="1800">
              <a:latin typeface="Times New Roman"/>
              <a:cs typeface="Times New Roman"/>
            </a:endParaRPr>
          </a:p>
          <a:p>
            <a:pPr marL="69215">
              <a:lnSpc>
                <a:spcPct val="100000"/>
              </a:lnSpc>
            </a:pPr>
            <a:r>
              <a:rPr sz="1800" b="1" spc="-15" dirty="0">
                <a:latin typeface="Times New Roman"/>
                <a:cs typeface="Times New Roman"/>
              </a:rPr>
              <a:t>роман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/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Иван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Лажечников.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 </a:t>
            </a:r>
            <a:r>
              <a:rPr sz="1800" b="1" spc="-25" dirty="0">
                <a:latin typeface="Times New Roman"/>
                <a:cs typeface="Times New Roman"/>
              </a:rPr>
              <a:t>Горький.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1990.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447,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[1]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с.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: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ил.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24627" y="1322070"/>
            <a:ext cx="46189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2425" marR="38100" indent="-30670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Утверждение</a:t>
            </a:r>
            <a:r>
              <a:rPr spc="10" dirty="0"/>
              <a:t> </a:t>
            </a:r>
            <a:r>
              <a:rPr spc="-5" dirty="0"/>
              <a:t>на</a:t>
            </a:r>
            <a:r>
              <a:rPr spc="-15" dirty="0"/>
              <a:t> российском</a:t>
            </a:r>
            <a:r>
              <a:rPr spc="5" dirty="0"/>
              <a:t> </a:t>
            </a:r>
            <a:r>
              <a:rPr dirty="0"/>
              <a:t>троне </a:t>
            </a:r>
            <a:r>
              <a:rPr spc="-585" dirty="0"/>
              <a:t> </a:t>
            </a:r>
            <a:r>
              <a:rPr dirty="0"/>
              <a:t>Петра I</a:t>
            </a:r>
            <a:r>
              <a:rPr spc="-15" dirty="0"/>
              <a:t> </a:t>
            </a:r>
            <a:r>
              <a:rPr dirty="0"/>
              <a:t>было</a:t>
            </a:r>
            <a:r>
              <a:rPr spc="5" dirty="0"/>
              <a:t> </a:t>
            </a:r>
            <a:r>
              <a:rPr spc="-5" dirty="0"/>
              <a:t>не</a:t>
            </a:r>
            <a:r>
              <a:rPr spc="-10" dirty="0"/>
              <a:t> </a:t>
            </a:r>
            <a:r>
              <a:rPr dirty="0"/>
              <a:t>простым,</a:t>
            </a:r>
            <a:r>
              <a:rPr spc="10" dirty="0"/>
              <a:t> </a:t>
            </a:r>
            <a:r>
              <a:rPr dirty="0"/>
              <a:t>оно</a:t>
            </a:r>
          </a:p>
          <a:p>
            <a:pPr marL="12700">
              <a:lnSpc>
                <a:spcPct val="100000"/>
              </a:lnSpc>
            </a:pPr>
            <a:r>
              <a:rPr spc="-5" dirty="0"/>
              <a:t>сопровождалось</a:t>
            </a:r>
            <a:r>
              <a:rPr spc="-10" dirty="0"/>
              <a:t> </a:t>
            </a:r>
            <a:r>
              <a:rPr dirty="0"/>
              <a:t>интригами</a:t>
            </a:r>
            <a:r>
              <a:rPr spc="15" dirty="0"/>
              <a:t> сестры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628259" y="2419603"/>
            <a:ext cx="44100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9624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- </a:t>
            </a:r>
            <a:r>
              <a:rPr sz="2400" spc="-5" dirty="0">
                <a:latin typeface="Times New Roman"/>
                <a:cs typeface="Times New Roman"/>
              </a:rPr>
              <a:t>царевны Софьи, </a:t>
            </a:r>
            <a:r>
              <a:rPr sz="2400" spc="-10" dirty="0">
                <a:latin typeface="Times New Roman"/>
                <a:cs typeface="Times New Roman"/>
              </a:rPr>
              <a:t>боярским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заговором,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стрелецкими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бунтами,</a:t>
            </a:r>
            <a:endParaRPr sz="2400">
              <a:latin typeface="Times New Roman"/>
              <a:cs typeface="Times New Roman"/>
            </a:endParaRPr>
          </a:p>
          <a:p>
            <a:pPr marL="986155">
              <a:lnSpc>
                <a:spcPct val="100000"/>
              </a:lnSpc>
            </a:pPr>
            <a:r>
              <a:rPr sz="2400" spc="-20" dirty="0">
                <a:latin typeface="Times New Roman"/>
                <a:cs typeface="Times New Roman"/>
              </a:rPr>
              <a:t>церковной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смутой.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60235" y="4053840"/>
            <a:ext cx="3121152" cy="52273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422897" y="4743069"/>
            <a:ext cx="391858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Масальский,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К.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Стрельцы: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Times New Roman"/>
                <a:cs typeface="Times New Roman"/>
              </a:rPr>
              <a:t>Исторический</a:t>
            </a:r>
            <a:r>
              <a:rPr sz="1800" b="1" spc="434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роман</a:t>
            </a:r>
            <a:r>
              <a:rPr sz="1800" b="1" dirty="0">
                <a:latin typeface="Times New Roman"/>
                <a:cs typeface="Times New Roman"/>
              </a:rPr>
              <a:t> /</a:t>
            </a:r>
            <a:r>
              <a:rPr sz="1800" b="1" spc="-10" dirty="0">
                <a:latin typeface="Times New Roman"/>
                <a:cs typeface="Times New Roman"/>
              </a:rPr>
              <a:t> Константин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Масальский.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–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Москва.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1994.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286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38527" y="946403"/>
            <a:ext cx="3104388" cy="50520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87070">
              <a:lnSpc>
                <a:spcPct val="100000"/>
              </a:lnSpc>
              <a:spcBef>
                <a:spcPts val="100"/>
              </a:spcBef>
              <a:tabLst>
                <a:tab pos="3017520" algn="l"/>
              </a:tabLst>
            </a:pPr>
            <a:r>
              <a:rPr dirty="0"/>
              <a:t>В центре</a:t>
            </a:r>
            <a:r>
              <a:rPr spc="15" dirty="0"/>
              <a:t> </a:t>
            </a:r>
            <a:r>
              <a:rPr spc="-10" dirty="0"/>
              <a:t>романа	</a:t>
            </a:r>
            <a:r>
              <a:rPr spc="-30" dirty="0"/>
              <a:t>судьба </a:t>
            </a:r>
            <a:r>
              <a:rPr spc="-25" dirty="0"/>
              <a:t> </a:t>
            </a:r>
            <a:r>
              <a:rPr spc="-5" dirty="0"/>
              <a:t>загадочнейшей из </a:t>
            </a:r>
            <a:r>
              <a:rPr spc="5" dirty="0"/>
              <a:t>фигур </a:t>
            </a:r>
            <a:r>
              <a:rPr spc="-20" dirty="0"/>
              <a:t>русской </a:t>
            </a:r>
            <a:r>
              <a:rPr spc="-15" dirty="0"/>
              <a:t> </a:t>
            </a:r>
            <a:r>
              <a:rPr spc="-10" dirty="0"/>
              <a:t>истории, </a:t>
            </a:r>
            <a:r>
              <a:rPr spc="-5" dirty="0"/>
              <a:t>царевны</a:t>
            </a:r>
            <a:r>
              <a:rPr dirty="0"/>
              <a:t> Софьи,</a:t>
            </a:r>
            <a:r>
              <a:rPr spc="-10" dirty="0"/>
              <a:t> </a:t>
            </a:r>
            <a:r>
              <a:rPr spc="15" dirty="0"/>
              <a:t>сестры</a:t>
            </a:r>
            <a:r>
              <a:rPr spc="-15" dirty="0"/>
              <a:t> </a:t>
            </a:r>
            <a:r>
              <a:rPr dirty="0"/>
              <a:t>и</a:t>
            </a:r>
          </a:p>
          <a:p>
            <a:pPr marL="471170">
              <a:lnSpc>
                <a:spcPct val="100000"/>
              </a:lnSpc>
              <a:spcBef>
                <a:spcPts val="5"/>
              </a:spcBef>
            </a:pPr>
            <a:r>
              <a:rPr dirty="0"/>
              <a:t>соперницы</a:t>
            </a:r>
            <a:r>
              <a:rPr spc="-15" dirty="0"/>
              <a:t> </a:t>
            </a:r>
            <a:r>
              <a:rPr dirty="0"/>
              <a:t>в</a:t>
            </a:r>
            <a:r>
              <a:rPr spc="-15" dirty="0"/>
              <a:t> </a:t>
            </a:r>
            <a:r>
              <a:rPr spc="-10" dirty="0"/>
              <a:t>борьбе</a:t>
            </a:r>
            <a:r>
              <a:rPr spc="-5" dirty="0"/>
              <a:t> за</a:t>
            </a:r>
            <a:r>
              <a:rPr spc="-10" dirty="0"/>
              <a:t> </a:t>
            </a:r>
            <a:r>
              <a:rPr dirty="0"/>
              <a:t>трон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875780" y="2814573"/>
            <a:ext cx="22574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Петра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Первого…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05371" y="3803903"/>
            <a:ext cx="3121152" cy="52273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079997" y="4506214"/>
            <a:ext cx="439674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Times New Roman"/>
                <a:cs typeface="Times New Roman"/>
              </a:rPr>
              <a:t>Карнович, </a:t>
            </a:r>
            <a:r>
              <a:rPr sz="1800" b="1" dirty="0">
                <a:latin typeface="Times New Roman"/>
                <a:cs typeface="Times New Roman"/>
              </a:rPr>
              <a:t>Е. Царевна </a:t>
            </a:r>
            <a:r>
              <a:rPr sz="1800" b="1" spc="-5" dirty="0">
                <a:latin typeface="Times New Roman"/>
                <a:cs typeface="Times New Roman"/>
              </a:rPr>
              <a:t>Софья Алексеевна: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[Ист.</a:t>
            </a:r>
            <a:r>
              <a:rPr sz="1800" b="1" spc="-10" dirty="0">
                <a:latin typeface="Times New Roman"/>
                <a:cs typeface="Times New Roman"/>
              </a:rPr>
              <a:t> романы]</a:t>
            </a:r>
            <a:r>
              <a:rPr sz="1800" b="1" dirty="0">
                <a:latin typeface="Times New Roman"/>
                <a:cs typeface="Times New Roman"/>
              </a:rPr>
              <a:t> /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Карнович,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Евгений.</a:t>
            </a:r>
            <a:endParaRPr sz="1800">
              <a:latin typeface="Times New Roman"/>
              <a:cs typeface="Times New Roman"/>
            </a:endParaRPr>
          </a:p>
          <a:p>
            <a:pPr marL="12700" marR="362585" indent="55880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- </a:t>
            </a:r>
            <a:r>
              <a:rPr sz="1800" b="1" spc="-5" dirty="0">
                <a:latin typeface="Times New Roman"/>
                <a:cs typeface="Times New Roman"/>
              </a:rPr>
              <a:t>Москва. </a:t>
            </a:r>
            <a:r>
              <a:rPr sz="1800" b="1" dirty="0">
                <a:latin typeface="Times New Roman"/>
                <a:cs typeface="Times New Roman"/>
              </a:rPr>
              <a:t>- 1994. - 605 с. - (Всемирная 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история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романах.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Летопись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великих </a:t>
            </a:r>
            <a:r>
              <a:rPr sz="1800" b="1" spc="-434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событий)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53767" y="1328927"/>
            <a:ext cx="2923032" cy="43327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669</Words>
  <Application>Microsoft Office PowerPoint</Application>
  <PresentationFormat>Широкоэкранный</PresentationFormat>
  <Paragraphs>78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 Narrow</vt:lpstr>
      <vt:lpstr>Calibri</vt:lpstr>
      <vt:lpstr>Monotype Corsiva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Один из первых русских исторических романов.</vt:lpstr>
      <vt:lpstr>Утверждение на российском троне  Петра I было не простым, оно сопровождалось интригами сестры</vt:lpstr>
      <vt:lpstr>В центре романа судьба  загадочнейшей из фигур русской  истории, царевны Софьи, сестры и соперницы в борьбе за трон</vt:lpstr>
      <vt:lpstr>В центре повествования — борьба России за выход к Балтийскому  морю, основание Санкт-</vt:lpstr>
      <vt:lpstr>Этот роман - бескомпромиссная  картина тех невообразимых  испытаний и тягот, через которые  прошли наши предки ради  воплощения грандиозных замыслов Великого Петра…</vt:lpstr>
      <vt:lpstr>Автор превращает книгу об  истории в книгу историй о частной  жизни и любви государя великой державы. Своеобразие романа</vt:lpstr>
      <vt:lpstr>Это откровенный рассказ о личности Петра Великого</vt:lpstr>
      <vt:lpstr>Освоение русскими людьми  несметных богатств горного Урала  в Петровскую эпоху. Сюжетным стержнем романа служит история  рода уральских горнозаводчиков  Демидовых.</vt:lpstr>
      <vt:lpstr>В романе раскрывается тема взаимоотношений Петра Великого  с его сыном Алексеем. Противоречия</vt:lpstr>
      <vt:lpstr>Литературно-художественное переосмысление истории Петра  Великого с детских лет до большой  победы под неприступной Нарвой,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Andreeva Landyshka</cp:lastModifiedBy>
  <cp:revision>1</cp:revision>
  <dcterms:created xsi:type="dcterms:W3CDTF">2021-12-24T04:43:31Z</dcterms:created>
  <dcterms:modified xsi:type="dcterms:W3CDTF">2021-12-24T04:44:56Z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2021-10-09T00:00:00Z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2021-12-24T00:00:00Z</vt:filetime>
  </property>
</Properties>
</file>